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1"/>
  </p:notesMasterIdLst>
  <p:sldIdLst>
    <p:sldId id="258" r:id="rId2"/>
    <p:sldId id="259" r:id="rId3"/>
    <p:sldId id="278" r:id="rId4"/>
    <p:sldId id="280" r:id="rId5"/>
    <p:sldId id="279" r:id="rId6"/>
    <p:sldId id="281" r:id="rId7"/>
    <p:sldId id="282" r:id="rId8"/>
    <p:sldId id="283" r:id="rId9"/>
    <p:sldId id="284" r:id="rId10"/>
    <p:sldId id="285" r:id="rId11"/>
    <p:sldId id="286" r:id="rId12"/>
    <p:sldId id="291" r:id="rId13"/>
    <p:sldId id="292" r:id="rId14"/>
    <p:sldId id="293" r:id="rId15"/>
    <p:sldId id="294" r:id="rId16"/>
    <p:sldId id="295" r:id="rId17"/>
    <p:sldId id="296" r:id="rId18"/>
    <p:sldId id="289" r:id="rId19"/>
    <p:sldId id="288"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691" autoAdjust="0"/>
    <p:restoredTop sz="94660"/>
  </p:normalViewPr>
  <p:slideViewPr>
    <p:cSldViewPr snapToGrid="0">
      <p:cViewPr varScale="1">
        <p:scale>
          <a:sx n="81" d="100"/>
          <a:sy n="81" d="100"/>
        </p:scale>
        <p:origin x="126"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44A265-7473-4887-BA41-624254A8560E}" type="datetimeFigureOut">
              <a:rPr lang="ru-RU" smtClean="0"/>
              <a:t>04.06.2025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A01153-781E-441F-9663-29CCCCF58F0D}" type="slidenum">
              <a:rPr lang="ru-RU" smtClean="0"/>
              <a:t>‹#›</a:t>
            </a:fld>
            <a:endParaRPr lang="ru-RU"/>
          </a:p>
        </p:txBody>
      </p:sp>
    </p:spTree>
    <p:extLst>
      <p:ext uri="{BB962C8B-B14F-4D97-AF65-F5344CB8AC3E}">
        <p14:creationId xmlns:p14="http://schemas.microsoft.com/office/powerpoint/2010/main" val="1854280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4622C4EC-6D48-48E4-B74A-D0F0FBA71E09}" type="datetime1">
              <a:rPr lang="ru-RU" smtClean="0"/>
              <a:t>04.06.2025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2237F93-75AE-440C-98BE-12EE260342C9}" type="slidenum">
              <a:rPr lang="ru-RU" smtClean="0"/>
              <a:t>‹#›</a:t>
            </a:fld>
            <a:endParaRPr lang="ru-RU"/>
          </a:p>
        </p:txBody>
      </p:sp>
    </p:spTree>
    <p:extLst>
      <p:ext uri="{BB962C8B-B14F-4D97-AF65-F5344CB8AC3E}">
        <p14:creationId xmlns:p14="http://schemas.microsoft.com/office/powerpoint/2010/main" val="1375819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420DD6BB-600C-409D-A72D-3FE346CD4175}" type="datetime1">
              <a:rPr lang="ru-RU" smtClean="0"/>
              <a:t>04.06.2025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2237F93-75AE-440C-98BE-12EE260342C9}" type="slidenum">
              <a:rPr lang="ru-RU" smtClean="0"/>
              <a:t>‹#›</a:t>
            </a:fld>
            <a:endParaRPr lang="ru-RU"/>
          </a:p>
        </p:txBody>
      </p:sp>
    </p:spTree>
    <p:extLst>
      <p:ext uri="{BB962C8B-B14F-4D97-AF65-F5344CB8AC3E}">
        <p14:creationId xmlns:p14="http://schemas.microsoft.com/office/powerpoint/2010/main" val="65991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906791BA-7BEE-4351-AC2E-277D5F0C143F}" type="datetime1">
              <a:rPr lang="ru-RU" smtClean="0"/>
              <a:t>04.06.2025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2237F93-75AE-440C-98BE-12EE260342C9}" type="slidenum">
              <a:rPr lang="ru-RU" smtClean="0"/>
              <a:t>‹#›</a:t>
            </a:fld>
            <a:endParaRPr lang="ru-RU"/>
          </a:p>
        </p:txBody>
      </p:sp>
    </p:spTree>
    <p:extLst>
      <p:ext uri="{BB962C8B-B14F-4D97-AF65-F5344CB8AC3E}">
        <p14:creationId xmlns:p14="http://schemas.microsoft.com/office/powerpoint/2010/main" val="1865718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DAAEF5A-46A5-450A-9C56-806BC77F2081}" type="datetime1">
              <a:rPr lang="ru-RU" smtClean="0"/>
              <a:t>04.06.2025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2237F93-75AE-440C-98BE-12EE260342C9}" type="slidenum">
              <a:rPr lang="ru-RU" smtClean="0"/>
              <a:t>‹#›</a:t>
            </a:fld>
            <a:endParaRPr lang="ru-RU"/>
          </a:p>
        </p:txBody>
      </p:sp>
    </p:spTree>
    <p:extLst>
      <p:ext uri="{BB962C8B-B14F-4D97-AF65-F5344CB8AC3E}">
        <p14:creationId xmlns:p14="http://schemas.microsoft.com/office/powerpoint/2010/main" val="1845984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D7145CBA-D673-4E8D-87BF-11F16084E570}" type="datetime1">
              <a:rPr lang="ru-RU" smtClean="0"/>
              <a:t>04.06.2025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2237F93-75AE-440C-98BE-12EE260342C9}" type="slidenum">
              <a:rPr lang="ru-RU" smtClean="0"/>
              <a:t>‹#›</a:t>
            </a:fld>
            <a:endParaRPr lang="ru-RU"/>
          </a:p>
        </p:txBody>
      </p:sp>
    </p:spTree>
    <p:extLst>
      <p:ext uri="{BB962C8B-B14F-4D97-AF65-F5344CB8AC3E}">
        <p14:creationId xmlns:p14="http://schemas.microsoft.com/office/powerpoint/2010/main" val="3385288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20AE58D9-8BF8-451A-8737-4E9ED6A490AC}" type="datetime1">
              <a:rPr lang="ru-RU" smtClean="0"/>
              <a:t>04.06.2025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2237F93-75AE-440C-98BE-12EE260342C9}" type="slidenum">
              <a:rPr lang="ru-RU" smtClean="0"/>
              <a:t>‹#›</a:t>
            </a:fld>
            <a:endParaRPr lang="ru-RU"/>
          </a:p>
        </p:txBody>
      </p:sp>
    </p:spTree>
    <p:extLst>
      <p:ext uri="{BB962C8B-B14F-4D97-AF65-F5344CB8AC3E}">
        <p14:creationId xmlns:p14="http://schemas.microsoft.com/office/powerpoint/2010/main" val="1245844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B257A57F-B545-4268-A33B-EE5CD894291B}" type="datetime1">
              <a:rPr lang="ru-RU" smtClean="0"/>
              <a:t>04.06.2025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52237F93-75AE-440C-98BE-12EE260342C9}" type="slidenum">
              <a:rPr lang="ru-RU" smtClean="0"/>
              <a:t>‹#›</a:t>
            </a:fld>
            <a:endParaRPr lang="ru-RU"/>
          </a:p>
        </p:txBody>
      </p:sp>
    </p:spTree>
    <p:extLst>
      <p:ext uri="{BB962C8B-B14F-4D97-AF65-F5344CB8AC3E}">
        <p14:creationId xmlns:p14="http://schemas.microsoft.com/office/powerpoint/2010/main" val="147501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F223160C-E4B5-4CEE-98FD-CBD75F5844E6}" type="datetime1">
              <a:rPr lang="ru-RU" smtClean="0"/>
              <a:t>04.06.2025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52237F93-75AE-440C-98BE-12EE260342C9}" type="slidenum">
              <a:rPr lang="ru-RU" smtClean="0"/>
              <a:t>‹#›</a:t>
            </a:fld>
            <a:endParaRPr lang="ru-RU"/>
          </a:p>
        </p:txBody>
      </p:sp>
    </p:spTree>
    <p:extLst>
      <p:ext uri="{BB962C8B-B14F-4D97-AF65-F5344CB8AC3E}">
        <p14:creationId xmlns:p14="http://schemas.microsoft.com/office/powerpoint/2010/main" val="112665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C10F620-067C-4421-BB69-0306CFE11E25}" type="datetime1">
              <a:rPr lang="ru-RU" smtClean="0"/>
              <a:t>04.06.2025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52237F93-75AE-440C-98BE-12EE260342C9}" type="slidenum">
              <a:rPr lang="ru-RU" smtClean="0"/>
              <a:t>‹#›</a:t>
            </a:fld>
            <a:endParaRPr lang="ru-RU"/>
          </a:p>
        </p:txBody>
      </p:sp>
    </p:spTree>
    <p:extLst>
      <p:ext uri="{BB962C8B-B14F-4D97-AF65-F5344CB8AC3E}">
        <p14:creationId xmlns:p14="http://schemas.microsoft.com/office/powerpoint/2010/main" val="2294777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A04184E2-3D80-4644-8B9F-5D3E477DD284}" type="datetime1">
              <a:rPr lang="ru-RU" smtClean="0"/>
              <a:t>04.06.2025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2237F93-75AE-440C-98BE-12EE260342C9}" type="slidenum">
              <a:rPr lang="ru-RU" smtClean="0"/>
              <a:t>‹#›</a:t>
            </a:fld>
            <a:endParaRPr lang="ru-RU"/>
          </a:p>
        </p:txBody>
      </p:sp>
    </p:spTree>
    <p:extLst>
      <p:ext uri="{BB962C8B-B14F-4D97-AF65-F5344CB8AC3E}">
        <p14:creationId xmlns:p14="http://schemas.microsoft.com/office/powerpoint/2010/main" val="188084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B3404046-4A02-4D12-B2DD-9DFC959E34A0}" type="datetime1">
              <a:rPr lang="ru-RU" smtClean="0"/>
              <a:t>04.06.2025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2237F93-75AE-440C-98BE-12EE260342C9}" type="slidenum">
              <a:rPr lang="ru-RU" smtClean="0"/>
              <a:t>‹#›</a:t>
            </a:fld>
            <a:endParaRPr lang="ru-RU"/>
          </a:p>
        </p:txBody>
      </p:sp>
    </p:spTree>
    <p:extLst>
      <p:ext uri="{BB962C8B-B14F-4D97-AF65-F5344CB8AC3E}">
        <p14:creationId xmlns:p14="http://schemas.microsoft.com/office/powerpoint/2010/main" val="3193965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6284CD-B9F3-46AA-BE02-782723100699}" type="datetime1">
              <a:rPr lang="ru-RU" smtClean="0"/>
              <a:t>04.06.2025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37F93-75AE-440C-98BE-12EE260342C9}" type="slidenum">
              <a:rPr lang="ru-RU" smtClean="0"/>
              <a:t>‹#›</a:t>
            </a:fld>
            <a:endParaRPr lang="ru-RU"/>
          </a:p>
        </p:txBody>
      </p:sp>
    </p:spTree>
    <p:extLst>
      <p:ext uri="{BB962C8B-B14F-4D97-AF65-F5344CB8AC3E}">
        <p14:creationId xmlns:p14="http://schemas.microsoft.com/office/powerpoint/2010/main" val="241802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254206" y="152751"/>
            <a:ext cx="5779382" cy="1413737"/>
          </a:xfrm>
          <a:prstGeom prst="rect">
            <a:avLst/>
          </a:prstGeom>
          <a:noFill/>
          <a:ln w="9525">
            <a:noFill/>
            <a:round/>
            <a:headEnd/>
            <a:tailEnd/>
          </a:ln>
        </p:spPr>
        <p:txBody>
          <a:bodyPr lIns="81639" tIns="93068" rIns="81639" bIns="40820"/>
          <a:lstStyle/>
          <a:p>
            <a:pPr algn="ctr" hangingPunct="0">
              <a:buSzPct val="45000"/>
              <a:buFont typeface="StarSymbol"/>
              <a:buNone/>
            </a:pPr>
            <a:r>
              <a:rPr lang="ru-RU" sz="2000" b="1" dirty="0">
                <a:latin typeface="Times New Roman" pitchFamily="18" charset="0"/>
                <a:cs typeface="Times New Roman" pitchFamily="18" charset="0"/>
              </a:rPr>
              <a:t>САНКТ-ПЕТЕРБУРГСКИЙ ГОСУДАРСТВЕННЫЙ ЭЛЕКТРОТЕХНИЧЕСКИЙ УНИВЕРСИТЕТ “ЛЭТИ”  ИМ. В.И.УЛЬЯНОВА (ЛЕНИНА)</a:t>
            </a:r>
          </a:p>
        </p:txBody>
      </p:sp>
      <p:sp>
        <p:nvSpPr>
          <p:cNvPr id="4" name="Text Box 3"/>
          <p:cNvSpPr>
            <a:spLocks noChangeArrowheads="1"/>
          </p:cNvSpPr>
          <p:nvPr/>
        </p:nvSpPr>
        <p:spPr bwMode="auto">
          <a:xfrm>
            <a:off x="3993468" y="1794186"/>
            <a:ext cx="4300858" cy="849113"/>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125280" rIns="90000" bIns="45000"/>
          <a:lstStyle/>
          <a:p>
            <a:pPr algn="ctr" hangingPunct="0">
              <a:buSzPct val="45000"/>
              <a:buFont typeface="StarSymbol"/>
              <a:buNone/>
            </a:pPr>
            <a:r>
              <a:rPr lang="ru-RU" sz="2000" b="1" dirty="0">
                <a:latin typeface="Times New Roman" pitchFamily="18" charset="0"/>
                <a:cs typeface="Times New Roman" pitchFamily="18" charset="0"/>
              </a:rPr>
              <a:t>Кафедра лазерных измерительных и навигационных систем (ЛИНС)</a:t>
            </a:r>
          </a:p>
        </p:txBody>
      </p:sp>
      <p:sp>
        <p:nvSpPr>
          <p:cNvPr id="5" name="Text Box 3"/>
          <p:cNvSpPr>
            <a:spLocks noChangeArrowheads="1"/>
          </p:cNvSpPr>
          <p:nvPr/>
        </p:nvSpPr>
        <p:spPr bwMode="auto">
          <a:xfrm>
            <a:off x="188900" y="2817074"/>
            <a:ext cx="11814197" cy="1493602"/>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125280" rIns="90000" bIns="45000"/>
          <a:lstStyle/>
          <a:p>
            <a:pPr algn="ctr" hangingPunct="0">
              <a:buSzPct val="45000"/>
              <a:buFont typeface="StarSymbol"/>
              <a:buNone/>
            </a:pPr>
            <a:r>
              <a:rPr lang="ru-RU" sz="2800" b="1" dirty="0">
                <a:latin typeface="Times New Roman" pitchFamily="18" charset="0"/>
                <a:cs typeface="Times New Roman" pitchFamily="18" charset="0"/>
              </a:rPr>
              <a:t>Выпускная квалифицированная работа на тему:</a:t>
            </a:r>
          </a:p>
          <a:p>
            <a:pPr algn="ctr" hangingPunct="0">
              <a:buSzPct val="45000"/>
              <a:buFont typeface="StarSymbol"/>
              <a:buNone/>
            </a:pPr>
            <a:r>
              <a:rPr lang="ru-RU" sz="2800" dirty="0">
                <a:latin typeface="Times New Roman" pitchFamily="18" charset="0"/>
                <a:cs typeface="Times New Roman" pitchFamily="18" charset="0"/>
              </a:rPr>
              <a:t>«ИССЛЕДОВАНИЕ СИСТЕМЫ ОРИЕНТАЦИИ МАЛОГО КОСМИЧЕСКОГО АППАРАТА НА БАЗЕ ДВИГАТЕЛЕЙ-МАХОВИКОВ.»</a:t>
            </a:r>
          </a:p>
        </p:txBody>
      </p:sp>
      <p:pic>
        <p:nvPicPr>
          <p:cNvPr id="7" name="Picture 2"/>
          <p:cNvPicPr>
            <a:picLocks noChangeAspect="1" noChangeArrowheads="1"/>
          </p:cNvPicPr>
          <p:nvPr/>
        </p:nvPicPr>
        <p:blipFill>
          <a:blip r:embed="rId2" cstate="print"/>
          <a:srcRect/>
          <a:stretch>
            <a:fillRect/>
          </a:stretch>
        </p:blipFill>
        <p:spPr bwMode="auto">
          <a:xfrm>
            <a:off x="9588137" y="249599"/>
            <a:ext cx="2063931" cy="2050262"/>
          </a:xfrm>
          <a:prstGeom prst="rect">
            <a:avLst/>
          </a:prstGeom>
          <a:noFill/>
          <a:ln w="9525">
            <a:noFill/>
            <a:miter lim="800000"/>
            <a:headEnd/>
            <a:tailEnd/>
          </a:ln>
          <a:effectLst/>
        </p:spPr>
      </p:pic>
      <p:sp>
        <p:nvSpPr>
          <p:cNvPr id="8" name="Прямоугольник 7"/>
          <p:cNvSpPr/>
          <p:nvPr/>
        </p:nvSpPr>
        <p:spPr>
          <a:xfrm>
            <a:off x="636372" y="4827889"/>
            <a:ext cx="10919252" cy="2000548"/>
          </a:xfrm>
          <a:prstGeom prst="rect">
            <a:avLst/>
          </a:prstGeom>
        </p:spPr>
        <p:txBody>
          <a:bodyPr wrap="square">
            <a:spAutoFit/>
          </a:bodyPr>
          <a:lstStyle/>
          <a:p>
            <a:r>
              <a:rPr lang="ru-RU" sz="2000" dirty="0">
                <a:latin typeface="Times New Roman" pitchFamily="18" charset="0"/>
                <a:cs typeface="Times New Roman" pitchFamily="18" charset="0"/>
              </a:rPr>
              <a:t>Выполнила студентка группы 1584: </a:t>
            </a:r>
            <a:r>
              <a:rPr lang="ru-RU" sz="2000" dirty="0" err="1">
                <a:latin typeface="Times New Roman" pitchFamily="18" charset="0"/>
                <a:cs typeface="Times New Roman" pitchFamily="18" charset="0"/>
              </a:rPr>
              <a:t>Кульмуханова</a:t>
            </a:r>
            <a:r>
              <a:rPr lang="ru-RU" sz="2000" dirty="0">
                <a:latin typeface="Times New Roman" pitchFamily="18" charset="0"/>
                <a:cs typeface="Times New Roman" pitchFamily="18" charset="0"/>
              </a:rPr>
              <a:t> Д.</a:t>
            </a:r>
            <a:br>
              <a:rPr lang="ru-RU" sz="2000" dirty="0">
                <a:latin typeface="Times New Roman" pitchFamily="18" charset="0"/>
                <a:cs typeface="Times New Roman" pitchFamily="18" charset="0"/>
              </a:rPr>
            </a:br>
            <a:r>
              <a:rPr lang="ru-RU" sz="2000" dirty="0">
                <a:latin typeface="Times New Roman" pitchFamily="18" charset="0"/>
                <a:cs typeface="Times New Roman" pitchFamily="18" charset="0"/>
              </a:rPr>
              <a:t>Руководитель, к.т.н.: Ткаченко А.Н.</a:t>
            </a:r>
            <a:br>
              <a:rPr lang="ru-RU" sz="2000" dirty="0">
                <a:latin typeface="Times New Roman" pitchFamily="18" charset="0"/>
                <a:cs typeface="Times New Roman" pitchFamily="18" charset="0"/>
              </a:rPr>
            </a:br>
            <a:r>
              <a:rPr lang="ru-RU" sz="2000" dirty="0">
                <a:latin typeface="Times New Roman" pitchFamily="18" charset="0"/>
                <a:cs typeface="Times New Roman" pitchFamily="18" charset="0"/>
              </a:rPr>
              <a:t>Консультант: Белан И.М.</a:t>
            </a:r>
          </a:p>
          <a:p>
            <a:endParaRPr lang="ru-RU" sz="2400" dirty="0">
              <a:latin typeface="Times New Roman" pitchFamily="18" charset="0"/>
              <a:cs typeface="Times New Roman" pitchFamily="18" charset="0"/>
            </a:endParaRPr>
          </a:p>
          <a:p>
            <a:pPr algn="ctr"/>
            <a:r>
              <a:rPr lang="ru-RU" sz="2000" dirty="0">
                <a:latin typeface="Times New Roman" pitchFamily="18" charset="0"/>
                <a:cs typeface="Times New Roman" pitchFamily="18" charset="0"/>
              </a:rPr>
              <a:t>Санкт-Петербург</a:t>
            </a:r>
          </a:p>
          <a:p>
            <a:pPr algn="ctr"/>
            <a:r>
              <a:rPr lang="ru-RU" sz="2000" dirty="0">
                <a:latin typeface="Times New Roman" pitchFamily="18" charset="0"/>
                <a:cs typeface="Times New Roman" pitchFamily="18" charset="0"/>
              </a:rPr>
              <a:t>2025</a:t>
            </a:r>
          </a:p>
        </p:txBody>
      </p:sp>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931" y="249599"/>
            <a:ext cx="2159726" cy="2159726"/>
          </a:xfrm>
          <a:prstGeom prst="rect">
            <a:avLst/>
          </a:prstGeom>
        </p:spPr>
      </p:pic>
    </p:spTree>
    <p:extLst>
      <p:ext uri="{BB962C8B-B14F-4D97-AF65-F5344CB8AC3E}">
        <p14:creationId xmlns:p14="http://schemas.microsoft.com/office/powerpoint/2010/main" val="232189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4590F501-5775-A53D-831F-C1C1E85FB3B3}"/>
              </a:ext>
            </a:extLst>
          </p:cNvPr>
          <p:cNvSpPr>
            <a:spLocks noGrp="1"/>
          </p:cNvSpPr>
          <p:nvPr>
            <p:ph type="sldNum" sz="quarter" idx="12"/>
          </p:nvPr>
        </p:nvSpPr>
        <p:spPr/>
        <p:txBody>
          <a:bodyPr/>
          <a:lstStyle/>
          <a:p>
            <a:fld id="{52237F93-75AE-440C-98BE-12EE260342C9}" type="slidenum">
              <a:rPr lang="ru-RU" smtClean="0"/>
              <a:t>10</a:t>
            </a:fld>
            <a:endParaRPr lang="ru-RU"/>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A58FB6-F28E-C73F-F707-216179BECD40}"/>
                  </a:ext>
                </a:extLst>
              </p:cNvPr>
              <p:cNvSpPr txBox="1"/>
              <p:nvPr/>
            </p:nvSpPr>
            <p:spPr>
              <a:xfrm>
                <a:off x="333172" y="428178"/>
                <a:ext cx="5184456" cy="6001643"/>
              </a:xfrm>
              <a:prstGeom prst="rect">
                <a:avLst/>
              </a:prstGeom>
              <a:noFill/>
            </p:spPr>
            <p:txBody>
              <a:bodyPr wrap="square">
                <a:spAutoFit/>
              </a:bodyPr>
              <a:lstStyle/>
              <a:p>
                <a:pPr marR="1270" lvl="0" algn="just"/>
                <a:r>
                  <a:rPr lang="ru-RU" sz="2400" dirty="0">
                    <a:effectLst/>
                    <a:latin typeface="Times New Roman" panose="02020603050405020304" pitchFamily="18" charset="0"/>
                    <a:ea typeface="Times New Roman" panose="02020603050405020304" pitchFamily="18" charset="0"/>
                  </a:rPr>
                  <a:t>3) Проверка ориентации на заданный угол</a:t>
                </a:r>
                <a:endParaRPr lang="en-US" sz="2400" dirty="0">
                  <a:latin typeface="Times New Roman" panose="02020603050405020304" pitchFamily="18" charset="0"/>
                  <a:ea typeface="Times New Roman" panose="02020603050405020304" pitchFamily="18" charset="0"/>
                </a:endParaRPr>
              </a:p>
              <a:p>
                <a:pPr marR="1270" lvl="0" algn="just"/>
                <a:r>
                  <a:rPr lang="ru-RU" sz="2400" dirty="0">
                    <a:effectLst/>
                    <a:latin typeface="Times New Roman" panose="02020603050405020304" pitchFamily="18" charset="0"/>
                    <a:ea typeface="Times New Roman" panose="02020603050405020304" pitchFamily="18" charset="0"/>
                  </a:rPr>
                  <a:t>Была задана целевая ориентация спутника кватернионом </a:t>
                </a:r>
                <a14:m>
                  <m:oMath xmlns:m="http://schemas.openxmlformats.org/officeDocument/2006/math">
                    <m:r>
                      <a:rPr lang="ru-RU" sz="2400" i="1">
                        <a:effectLst/>
                        <a:latin typeface="Cambria Math" panose="02040503050406030204" pitchFamily="18" charset="0"/>
                        <a:ea typeface="Times New Roman" panose="02020603050405020304" pitchFamily="18" charset="0"/>
                      </a:rPr>
                      <m:t>𝑞</m:t>
                    </m:r>
                    <m:r>
                      <a:rPr lang="ru-RU" sz="2400" i="1">
                        <a:effectLst/>
                        <a:latin typeface="Cambria Math" panose="02040503050406030204" pitchFamily="18" charset="0"/>
                        <a:ea typeface="Times New Roman" panose="02020603050405020304" pitchFamily="18" charset="0"/>
                      </a:rPr>
                      <m:t>=</m:t>
                    </m:r>
                    <m:d>
                      <m:dPr>
                        <m:begChr m:val="["/>
                        <m:endChr m:val="]"/>
                        <m:ctrlPr>
                          <a:rPr lang="ru-RU" sz="2400" i="1">
                            <a:effectLst/>
                            <a:latin typeface="Cambria Math" panose="02040503050406030204" pitchFamily="18" charset="0"/>
                            <a:ea typeface="Times New Roman" panose="02020603050405020304" pitchFamily="18" charset="0"/>
                          </a:rPr>
                        </m:ctrlPr>
                      </m:dPr>
                      <m:e>
                        <m:r>
                          <a:rPr lang="ru-RU" sz="2400" i="1">
                            <a:effectLst/>
                            <a:latin typeface="Cambria Math" panose="02040503050406030204" pitchFamily="18" charset="0"/>
                            <a:ea typeface="Times New Roman" panose="02020603050405020304" pitchFamily="18" charset="0"/>
                          </a:rPr>
                          <m:t>0</m:t>
                        </m:r>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861</m:t>
                        </m:r>
                        <m:r>
                          <a:rPr lang="ru-RU" sz="2400" i="1">
                            <a:effectLst/>
                            <a:latin typeface="Cambria Math" panose="02040503050406030204" pitchFamily="18" charset="0"/>
                            <a:ea typeface="Times New Roman" panose="02020603050405020304" pitchFamily="18" charset="0"/>
                          </a:rPr>
                          <m:t> </m:t>
                        </m:r>
                        <m:r>
                          <a:rPr lang="ru-RU" sz="2400" i="1">
                            <a:effectLst/>
                            <a:latin typeface="Cambria Math" panose="02040503050406030204" pitchFamily="18" charset="0"/>
                            <a:ea typeface="Times New Roman" panose="02020603050405020304" pitchFamily="18" charset="0"/>
                          </a:rPr>
                          <m:t>0</m:t>
                        </m:r>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368</m:t>
                        </m:r>
                        <m:r>
                          <a:rPr lang="ru-RU" sz="2400" i="1">
                            <a:effectLst/>
                            <a:latin typeface="Cambria Math" panose="02040503050406030204" pitchFamily="18" charset="0"/>
                            <a:ea typeface="Times New Roman" panose="02020603050405020304" pitchFamily="18" charset="0"/>
                          </a:rPr>
                          <m:t> </m:t>
                        </m:r>
                        <m:r>
                          <a:rPr lang="ru-RU" sz="2400" i="1">
                            <a:effectLst/>
                            <a:latin typeface="Cambria Math" panose="02040503050406030204" pitchFamily="18" charset="0"/>
                            <a:ea typeface="Times New Roman" panose="02020603050405020304" pitchFamily="18" charset="0"/>
                          </a:rPr>
                          <m:t>0</m:t>
                        </m:r>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368</m:t>
                        </m:r>
                        <m:r>
                          <a:rPr lang="ru-RU" sz="2400" i="1">
                            <a:effectLst/>
                            <a:latin typeface="Cambria Math" panose="02040503050406030204" pitchFamily="18" charset="0"/>
                            <a:ea typeface="Times New Roman" panose="02020603050405020304" pitchFamily="18" charset="0"/>
                          </a:rPr>
                          <m:t> </m:t>
                        </m:r>
                        <m:r>
                          <a:rPr lang="ru-RU" sz="2400" i="1">
                            <a:effectLst/>
                            <a:latin typeface="Cambria Math" panose="02040503050406030204" pitchFamily="18" charset="0"/>
                            <a:ea typeface="Times New Roman" panose="02020603050405020304" pitchFamily="18" charset="0"/>
                          </a:rPr>
                          <m:t>0</m:t>
                        </m:r>
                        <m:r>
                          <a:rPr lang="ru-RU" sz="2400" i="1">
                            <a:effectLst/>
                            <a:latin typeface="Cambria Math" panose="02040503050406030204" pitchFamily="18" charset="0"/>
                            <a:ea typeface="Times New Roman" panose="02020603050405020304" pitchFamily="18" charset="0"/>
                          </a:rPr>
                          <m:t>,</m:t>
                        </m:r>
                        <m:r>
                          <a:rPr lang="ru-RU" sz="2400" i="1">
                            <a:effectLst/>
                            <a:latin typeface="Cambria Math" panose="02040503050406030204" pitchFamily="18" charset="0"/>
                            <a:ea typeface="Times New Roman" panose="02020603050405020304" pitchFamily="18" charset="0"/>
                          </a:rPr>
                          <m:t>069</m:t>
                        </m:r>
                      </m:e>
                    </m:d>
                  </m:oMath>
                </a14:m>
                <a:r>
                  <a:rPr lang="ru-RU" sz="2400" dirty="0">
                    <a:effectLst/>
                    <a:latin typeface="Times New Roman" panose="02020603050405020304" pitchFamily="18" charset="0"/>
                    <a:ea typeface="Times New Roman" panose="02020603050405020304" pitchFamily="18" charset="0"/>
                  </a:rPr>
                  <a:t>, что эквивалентно рыскание – 10 °, тангаж – 40 °, крен – 50 °. </a:t>
                </a:r>
                <a:endParaRPr lang="en-US" sz="2400" dirty="0">
                  <a:latin typeface="Times New Roman" panose="02020603050405020304" pitchFamily="18" charset="0"/>
                  <a:ea typeface="Times New Roman" panose="02020603050405020304" pitchFamily="18" charset="0"/>
                </a:endParaRPr>
              </a:p>
              <a:p>
                <a:pPr marR="1270" lvl="0" algn="just"/>
                <a:r>
                  <a:rPr lang="ru-RU" sz="2400" dirty="0">
                    <a:effectLst/>
                    <a:latin typeface="Times New Roman" panose="02020603050405020304" pitchFamily="18" charset="0"/>
                    <a:ea typeface="Times New Roman" panose="02020603050405020304" pitchFamily="18" charset="0"/>
                  </a:rPr>
                  <a:t>График модели представлен на рисунк</a:t>
                </a:r>
                <a:r>
                  <a:rPr lang="ru-RU" sz="2400" dirty="0">
                    <a:latin typeface="Times New Roman" panose="02020603050405020304" pitchFamily="18" charset="0"/>
                    <a:ea typeface="Times New Roman" panose="02020603050405020304" pitchFamily="18" charset="0"/>
                  </a:rPr>
                  <a:t>е.</a:t>
                </a:r>
                <a:r>
                  <a:rPr lang="ru-RU" sz="2400" dirty="0">
                    <a:effectLst/>
                    <a:latin typeface="Times New Roman" panose="02020603050405020304" pitchFamily="18" charset="0"/>
                    <a:ea typeface="Times New Roman" panose="02020603050405020304" pitchFamily="18" charset="0"/>
                  </a:rPr>
                  <a:t> Из графика видно, что модель спутника приходит в заданное положение без перерегулирования и высокоамплитудных колебаний в переходном процессе, что свидетельствует об адекватности модели и правильно подобранных параметрах.</a:t>
                </a:r>
              </a:p>
            </p:txBody>
          </p:sp>
        </mc:Choice>
        <mc:Fallback xmlns="">
          <p:sp>
            <p:nvSpPr>
              <p:cNvPr id="4" name="TextBox 3">
                <a:extLst>
                  <a:ext uri="{FF2B5EF4-FFF2-40B4-BE49-F238E27FC236}">
                    <a16:creationId xmlns:a16="http://schemas.microsoft.com/office/drawing/2014/main" id="{5AA58FB6-F28E-C73F-F707-216179BECD40}"/>
                  </a:ext>
                </a:extLst>
              </p:cNvPr>
              <p:cNvSpPr txBox="1">
                <a:spLocks noRot="1" noChangeAspect="1" noMove="1" noResize="1" noEditPoints="1" noAdjustHandles="1" noChangeArrowheads="1" noChangeShapeType="1" noTextEdit="1"/>
              </p:cNvSpPr>
              <p:nvPr/>
            </p:nvSpPr>
            <p:spPr>
              <a:xfrm>
                <a:off x="333172" y="428178"/>
                <a:ext cx="5184456" cy="6001643"/>
              </a:xfrm>
              <a:prstGeom prst="rect">
                <a:avLst/>
              </a:prstGeom>
              <a:blipFill>
                <a:blip r:embed="rId2"/>
                <a:stretch>
                  <a:fillRect l="-1882" t="-812" r="-1765" b="-1320"/>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6D4736F2-8983-BBEA-7C42-744F6A9CB274}"/>
              </a:ext>
            </a:extLst>
          </p:cNvPr>
          <p:cNvPicPr>
            <a:picLocks noChangeAspect="1"/>
          </p:cNvPicPr>
          <p:nvPr/>
        </p:nvPicPr>
        <p:blipFill>
          <a:blip r:embed="rId3"/>
          <a:stretch>
            <a:fillRect/>
          </a:stretch>
        </p:blipFill>
        <p:spPr>
          <a:xfrm>
            <a:off x="5692724" y="428178"/>
            <a:ext cx="6340845" cy="4757304"/>
          </a:xfrm>
          <a:prstGeom prst="rect">
            <a:avLst/>
          </a:prstGeom>
        </p:spPr>
      </p:pic>
      <p:sp>
        <p:nvSpPr>
          <p:cNvPr id="7" name="TextBox 6">
            <a:extLst>
              <a:ext uri="{FF2B5EF4-FFF2-40B4-BE49-F238E27FC236}">
                <a16:creationId xmlns:a16="http://schemas.microsoft.com/office/drawing/2014/main" id="{2DBFA989-97A2-B1DE-16BB-4F603B02C8CF}"/>
              </a:ext>
            </a:extLst>
          </p:cNvPr>
          <p:cNvSpPr txBox="1"/>
          <p:nvPr/>
        </p:nvSpPr>
        <p:spPr>
          <a:xfrm>
            <a:off x="7813742" y="4888308"/>
            <a:ext cx="6094378" cy="369332"/>
          </a:xfrm>
          <a:prstGeom prst="rect">
            <a:avLst/>
          </a:prstGeom>
          <a:noFill/>
        </p:spPr>
        <p:txBody>
          <a:bodyPr wrap="square">
            <a:spAutoFit/>
          </a:bodyPr>
          <a:lstStyle/>
          <a:p>
            <a:r>
              <a:rPr lang="ru-RU" sz="1800" dirty="0">
                <a:effectLst/>
                <a:latin typeface="Times New Roman" panose="02020603050405020304" pitchFamily="18" charset="0"/>
                <a:ea typeface="Times New Roman" panose="02020603050405020304" pitchFamily="18" charset="0"/>
              </a:rPr>
              <a:t>Углы ориентации спутника</a:t>
            </a:r>
            <a:endParaRPr lang="ru-RU" dirty="0"/>
          </a:p>
        </p:txBody>
      </p:sp>
    </p:spTree>
    <p:extLst>
      <p:ext uri="{BB962C8B-B14F-4D97-AF65-F5344CB8AC3E}">
        <p14:creationId xmlns:p14="http://schemas.microsoft.com/office/powerpoint/2010/main" val="2305376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5D7E6C8C-EA18-F4B4-A319-4BE0711FF6FD}"/>
              </a:ext>
            </a:extLst>
          </p:cNvPr>
          <p:cNvSpPr>
            <a:spLocks noGrp="1"/>
          </p:cNvSpPr>
          <p:nvPr>
            <p:ph type="sldNum" sz="quarter" idx="12"/>
          </p:nvPr>
        </p:nvSpPr>
        <p:spPr/>
        <p:txBody>
          <a:bodyPr/>
          <a:lstStyle/>
          <a:p>
            <a:fld id="{52237F93-75AE-440C-98BE-12EE260342C9}" type="slidenum">
              <a:rPr lang="ru-RU" smtClean="0"/>
              <a:t>11</a:t>
            </a:fld>
            <a:endParaRPr lang="ru-RU"/>
          </a:p>
        </p:txBody>
      </p:sp>
      <p:sp>
        <p:nvSpPr>
          <p:cNvPr id="4" name="TextBox 3">
            <a:extLst>
              <a:ext uri="{FF2B5EF4-FFF2-40B4-BE49-F238E27FC236}">
                <a16:creationId xmlns:a16="http://schemas.microsoft.com/office/drawing/2014/main" id="{062E9628-EE99-534D-F4E6-9B01C1FF298C}"/>
              </a:ext>
            </a:extLst>
          </p:cNvPr>
          <p:cNvSpPr txBox="1"/>
          <p:nvPr/>
        </p:nvSpPr>
        <p:spPr>
          <a:xfrm>
            <a:off x="371271" y="291474"/>
            <a:ext cx="9817757" cy="5859553"/>
          </a:xfrm>
          <a:prstGeom prst="rect">
            <a:avLst/>
          </a:prstGeom>
          <a:noFill/>
        </p:spPr>
        <p:txBody>
          <a:bodyPr wrap="square">
            <a:spAutoFit/>
          </a:bodyPr>
          <a:lstStyle/>
          <a:p>
            <a:pPr algn="just">
              <a:lnSpc>
                <a:spcPct val="150000"/>
              </a:lnSpc>
            </a:pPr>
            <a:r>
              <a:rPr lang="ru-RU" dirty="0">
                <a:latin typeface="Times New Roman" panose="02020603050405020304" pitchFamily="18" charset="0"/>
                <a:cs typeface="Times New Roman" panose="02020603050405020304" pitchFamily="18" charset="0"/>
              </a:rPr>
              <a:t>Исследование регуляции Тихонова. При использовании классической </a:t>
            </a:r>
            <a:r>
              <a:rPr lang="ru-RU" dirty="0" err="1">
                <a:latin typeface="Times New Roman" panose="02020603050405020304" pitchFamily="18" charset="0"/>
                <a:cs typeface="Times New Roman" panose="02020603050405020304" pitchFamily="18" charset="0"/>
              </a:rPr>
              <a:t>псевдообратной</a:t>
            </a:r>
            <a:r>
              <a:rPr lang="ru-RU" dirty="0">
                <a:latin typeface="Times New Roman" panose="02020603050405020304" pitchFamily="18" charset="0"/>
                <a:cs typeface="Times New Roman" panose="02020603050405020304" pitchFamily="18" charset="0"/>
              </a:rPr>
              <a:t> матрицы часто получается, что один или два колеса берут на себя большую часть момента, а остальные почти не работают. При этом из-за шумов или погрешностей нагрузка на самые «чувствительные» направления в матрице 𝐵 может случайно вырасти ещё сильнее.</a:t>
            </a:r>
            <a:endParaRPr lang="ru-RU"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1270" algn="just">
              <a:lnSpc>
                <a:spcPct val="150000"/>
              </a:lnSpc>
            </a:pPr>
            <a:r>
              <a:rPr lang="ru-RU" sz="1800" dirty="0">
                <a:effectLst/>
                <a:latin typeface="Times New Roman" panose="02020603050405020304" pitchFamily="18" charset="0"/>
                <a:ea typeface="Times New Roman" panose="02020603050405020304" pitchFamily="18" charset="0"/>
              </a:rPr>
              <a:t>Для распределения командного момента по реакционным колёсам с учётом их избыточности (четыре колеса при трёх степенях свободы корпуса) использован метод регуляризации Тихонова. </a:t>
            </a:r>
            <a:r>
              <a:rPr lang="ru-RU" dirty="0">
                <a:latin typeface="Times New Roman" panose="02020603050405020304" pitchFamily="18" charset="0"/>
                <a:cs typeface="Times New Roman" panose="02020603050405020304" pitchFamily="18" charset="0"/>
              </a:rPr>
              <a:t>Регуляризация Тихонова — это математический метод, который используется для устойчивого решения плохо обусловленных или вырожденных систем линейных уравнений, а также при наличии шумов в данных.</a:t>
            </a:r>
            <a:endParaRPr lang="ru-RU" sz="1800" dirty="0">
              <a:effectLst/>
              <a:latin typeface="Times New Roman" panose="02020603050405020304" pitchFamily="18" charset="0"/>
              <a:ea typeface="Times New Roman" panose="02020603050405020304" pitchFamily="18" charset="0"/>
            </a:endParaRPr>
          </a:p>
          <a:p>
            <a:pPr marR="1270" algn="just">
              <a:lnSpc>
                <a:spcPct val="150000"/>
              </a:lnSpc>
              <a:buNone/>
            </a:pPr>
            <a:r>
              <a:rPr lang="ru-RU" sz="1800" dirty="0">
                <a:effectLst/>
                <a:latin typeface="Times New Roman" panose="02020603050405020304" pitchFamily="18" charset="0"/>
                <a:ea typeface="Times New Roman" panose="02020603050405020304" pitchFamily="18" charset="0"/>
              </a:rPr>
              <a:t>Этот метод добавляет небольшой штраф на компоненты в </a:t>
            </a:r>
            <a:r>
              <a:rPr lang="ru-RU" sz="1800" dirty="0" err="1">
                <a:effectLst/>
                <a:latin typeface="Times New Roman" panose="02020603050405020304" pitchFamily="18" charset="0"/>
                <a:ea typeface="Times New Roman" panose="02020603050405020304" pitchFamily="18" charset="0"/>
              </a:rPr>
              <a:t>null</a:t>
            </a:r>
            <a:r>
              <a:rPr lang="ru-RU" sz="1800" dirty="0">
                <a:effectLst/>
                <a:latin typeface="Times New Roman" panose="02020603050405020304" pitchFamily="18" charset="0"/>
                <a:ea typeface="Times New Roman" panose="02020603050405020304" pitchFamily="18" charset="0"/>
              </a:rPr>
              <a:t>-пространстве матрицы передачи </a:t>
            </a:r>
            <a:r>
              <a:rPr lang="ru-RU" sz="1800" dirty="0">
                <a:effectLst/>
                <a:latin typeface="Cambria Math" panose="02040503050406030204" pitchFamily="18" charset="0"/>
                <a:ea typeface="Times New Roman" panose="02020603050405020304" pitchFamily="18" charset="0"/>
                <a:cs typeface="Cambria Math" panose="02040503050406030204" pitchFamily="18" charset="0"/>
              </a:rPr>
              <a:t>𝐵</a:t>
            </a:r>
            <a:r>
              <a:rPr lang="ru-RU" sz="1800" dirty="0">
                <a:effectLst/>
                <a:latin typeface="Times New Roman" panose="02020603050405020304" pitchFamily="18" charset="0"/>
                <a:ea typeface="Times New Roman" panose="02020603050405020304" pitchFamily="18" charset="0"/>
              </a:rPr>
              <a:t> </a:t>
            </a:r>
          </a:p>
          <a:p>
            <a:pPr marR="1270" algn="just">
              <a:lnSpc>
                <a:spcPct val="150000"/>
              </a:lnSpc>
              <a:buNone/>
            </a:pPr>
            <a:r>
              <a:rPr lang="ru-RU" sz="1800" dirty="0">
                <a:effectLst/>
                <a:latin typeface="Times New Roman" panose="02020603050405020304" pitchFamily="18" charset="0"/>
                <a:ea typeface="Times New Roman" panose="02020603050405020304" pitchFamily="18" charset="0"/>
              </a:rPr>
              <a:t>Это позволяет:</a:t>
            </a:r>
            <a:endParaRPr lang="ru-RU" sz="1400" dirty="0">
              <a:effectLst/>
              <a:latin typeface="Times New Roman" panose="02020603050405020304" pitchFamily="18" charset="0"/>
              <a:ea typeface="Times New Roman" panose="02020603050405020304" pitchFamily="18" charset="0"/>
            </a:endParaRPr>
          </a:p>
          <a:p>
            <a:pPr marL="342900" marR="1270" lvl="0" indent="-342900" algn="just">
              <a:lnSpc>
                <a:spcPct val="150000"/>
              </a:lnSpc>
              <a:buFont typeface="Symbol" panose="05050102010706020507" pitchFamily="18" charset="2"/>
              <a:buChar char=""/>
            </a:pPr>
            <a:r>
              <a:rPr lang="ru-RU" sz="1800" dirty="0">
                <a:effectLst/>
                <a:latin typeface="Times New Roman" panose="02020603050405020304" pitchFamily="18" charset="0"/>
                <a:ea typeface="Times New Roman" panose="02020603050405020304" pitchFamily="18" charset="0"/>
              </a:rPr>
              <a:t>уменьшить пиковые моменты на отдельных колёсах;</a:t>
            </a:r>
            <a:endParaRPr lang="ru-RU" sz="1400" dirty="0">
              <a:effectLst/>
              <a:latin typeface="Times New Roman" panose="02020603050405020304" pitchFamily="18" charset="0"/>
              <a:ea typeface="Times New Roman" panose="02020603050405020304" pitchFamily="18" charset="0"/>
            </a:endParaRPr>
          </a:p>
          <a:p>
            <a:pPr marL="342900" marR="1270" lvl="0" indent="-342900" algn="just">
              <a:lnSpc>
                <a:spcPct val="150000"/>
              </a:lnSpc>
              <a:buFont typeface="Symbol" panose="05050102010706020507" pitchFamily="18" charset="2"/>
              <a:buChar char=""/>
            </a:pPr>
            <a:r>
              <a:rPr lang="ru-RU" sz="1800" dirty="0">
                <a:effectLst/>
                <a:latin typeface="Times New Roman" panose="02020603050405020304" pitchFamily="18" charset="0"/>
                <a:ea typeface="Times New Roman" panose="02020603050405020304" pitchFamily="18" charset="0"/>
              </a:rPr>
              <a:t>сгладить распределение нагрузки между всеми осями;</a:t>
            </a:r>
            <a:endParaRPr lang="ru-RU" sz="1400" dirty="0">
              <a:effectLst/>
              <a:latin typeface="Times New Roman" panose="02020603050405020304" pitchFamily="18" charset="0"/>
              <a:ea typeface="Times New Roman" panose="02020603050405020304" pitchFamily="18" charset="0"/>
            </a:endParaRPr>
          </a:p>
          <a:p>
            <a:pPr marL="342900" marR="1270" lvl="0" indent="-342900" algn="just">
              <a:lnSpc>
                <a:spcPct val="150000"/>
              </a:lnSpc>
              <a:buFont typeface="Symbol" panose="05050102010706020507" pitchFamily="18" charset="2"/>
              <a:buChar char=""/>
            </a:pPr>
            <a:r>
              <a:rPr lang="ru-RU" sz="1800" dirty="0">
                <a:effectLst/>
                <a:latin typeface="Times New Roman" panose="02020603050405020304" pitchFamily="18" charset="0"/>
                <a:ea typeface="Times New Roman" panose="02020603050405020304" pitchFamily="18" charset="0"/>
              </a:rPr>
              <a:t>увеличить рабочий ресурс механизмов за счёт равномерной работы.</a:t>
            </a:r>
            <a:endParaRPr lang="ru-RU"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71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C4A9-5E7D-46BA-ADE1-E5805546E0B2}"/>
              </a:ext>
            </a:extLst>
          </p:cNvPr>
          <p:cNvSpPr>
            <a:spLocks noGrp="1"/>
          </p:cNvSpPr>
          <p:nvPr>
            <p:ph type="title"/>
          </p:nvPr>
        </p:nvSpPr>
        <p:spPr>
          <a:xfrm>
            <a:off x="723899" y="0"/>
            <a:ext cx="10515600" cy="1325563"/>
          </a:xfrm>
        </p:spPr>
        <p:txBody>
          <a:bodyPr/>
          <a:lstStyle/>
          <a:p>
            <a:r>
              <a:rPr lang="ru-RU" dirty="0" err="1"/>
              <a:t>Псевдообратная</a:t>
            </a:r>
            <a:r>
              <a:rPr lang="ru-RU" dirty="0"/>
              <a:t> матрица Мура-</a:t>
            </a:r>
            <a:r>
              <a:rPr lang="ru-RU" dirty="0" err="1"/>
              <a:t>Пенроуза</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5ED9EB-8AE2-47B9-9596-2BFB049C22B8}"/>
                  </a:ext>
                </a:extLst>
              </p:cNvPr>
              <p:cNvSpPr>
                <a:spLocks noGrp="1"/>
              </p:cNvSpPr>
              <p:nvPr>
                <p:ph idx="1"/>
              </p:nvPr>
            </p:nvSpPr>
            <p:spPr>
              <a:xfrm>
                <a:off x="963627" y="4120675"/>
                <a:ext cx="10515600" cy="644158"/>
              </a:xfrm>
            </p:spPr>
            <p:txBody>
              <a:bodyPr>
                <a:normAutofit fontScale="47500" lnSpcReduction="20000"/>
              </a:bodyPr>
              <a:lstStyle/>
              <a:p>
                <a:pPr marL="0" indent="0" algn="ctr">
                  <a:buNone/>
                </a:pPr>
                <a:endParaRPr lang="ru-RU" dirty="0"/>
              </a:p>
              <a:p>
                <a:pPr marL="0" indent="0">
                  <a:buNone/>
                </a:pPr>
                <a14:m>
                  <m:oMath xmlns:m="http://schemas.openxmlformats.org/officeDocument/2006/math">
                    <m:r>
                      <a:rPr lang="en-US" sz="5100" b="0" i="1" smtClean="0">
                        <a:latin typeface="Cambria Math" panose="02040503050406030204" pitchFamily="18" charset="0"/>
                      </a:rPr>
                      <m:t>𝜏</m:t>
                    </m:r>
                  </m:oMath>
                </a14:m>
                <a:r>
                  <a:rPr lang="ru-RU" sz="5100" b="0" i="1" dirty="0">
                    <a:latin typeface="Cambria Math" panose="02040503050406030204" pitchFamily="18" charset="0"/>
                  </a:rPr>
                  <a:t> – </a:t>
                </a:r>
                <a:r>
                  <a:rPr lang="ru-RU" sz="5100" dirty="0"/>
                  <a:t>вектор моментов маховиков, </a:t>
                </a:r>
                <a14:m>
                  <m:oMath xmlns:m="http://schemas.openxmlformats.org/officeDocument/2006/math">
                    <m:sSub>
                      <m:sSubPr>
                        <m:ctrlPr>
                          <a:rPr lang="en-US" sz="5100" b="0" i="1" smtClean="0">
                            <a:latin typeface="Cambria Math" panose="02040503050406030204" pitchFamily="18" charset="0"/>
                          </a:rPr>
                        </m:ctrlPr>
                      </m:sSubPr>
                      <m:e>
                        <m:r>
                          <a:rPr lang="en-US" sz="5100" b="0" i="1" smtClean="0">
                            <a:latin typeface="Cambria Math" panose="02040503050406030204" pitchFamily="18" charset="0"/>
                          </a:rPr>
                          <m:t>𝑀</m:t>
                        </m:r>
                      </m:e>
                      <m:sub>
                        <m:r>
                          <a:rPr lang="en-US" sz="5100" b="0" i="1" smtClean="0">
                            <a:latin typeface="Cambria Math" panose="02040503050406030204" pitchFamily="18" charset="0"/>
                          </a:rPr>
                          <m:t>𝑐𝑚𝑑</m:t>
                        </m:r>
                      </m:sub>
                    </m:sSub>
                  </m:oMath>
                </a14:m>
                <a:r>
                  <a:rPr lang="en-US" sz="5100" b="0" i="1" dirty="0">
                    <a:latin typeface="Cambria Math" panose="02040503050406030204" pitchFamily="18" charset="0"/>
                  </a:rPr>
                  <a:t>- </a:t>
                </a:r>
                <a:r>
                  <a:rPr lang="ru-RU" sz="5100" dirty="0"/>
                  <a:t>требуемый момент</a:t>
                </a:r>
                <a:r>
                  <a:rPr lang="en-US" sz="5100" dirty="0"/>
                  <a:t>,</a:t>
                </a:r>
                <a:r>
                  <a:rPr lang="ru-RU" sz="5100" dirty="0"/>
                  <a:t> </a:t>
                </a:r>
                <a:endParaRPr lang="en-US" sz="5100" b="0" i="1" dirty="0">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AB5ED9EB-8AE2-47B9-9596-2BFB049C22B8}"/>
                  </a:ext>
                </a:extLst>
              </p:cNvPr>
              <p:cNvSpPr>
                <a:spLocks noGrp="1" noRot="1" noChangeAspect="1" noMove="1" noResize="1" noEditPoints="1" noAdjustHandles="1" noChangeArrowheads="1" noChangeShapeType="1" noTextEdit="1"/>
              </p:cNvSpPr>
              <p:nvPr>
                <p:ph idx="1"/>
              </p:nvPr>
            </p:nvSpPr>
            <p:spPr>
              <a:xfrm>
                <a:off x="963627" y="4120675"/>
                <a:ext cx="10515600" cy="644158"/>
              </a:xfrm>
              <a:blipFill>
                <a:blip r:embed="rId2"/>
                <a:stretch>
                  <a:fillRect b="-1886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900D9F4-6D75-47D0-BA2C-580C0D313ECA}"/>
              </a:ext>
            </a:extLst>
          </p:cNvPr>
          <p:cNvSpPr>
            <a:spLocks noGrp="1"/>
          </p:cNvSpPr>
          <p:nvPr>
            <p:ph type="sldNum" sz="quarter" idx="12"/>
          </p:nvPr>
        </p:nvSpPr>
        <p:spPr/>
        <p:txBody>
          <a:bodyPr/>
          <a:lstStyle/>
          <a:p>
            <a:fld id="{52237F93-75AE-440C-98BE-12EE260342C9}" type="slidenum">
              <a:rPr lang="ru-RU" smtClean="0"/>
              <a:t>12</a:t>
            </a:fld>
            <a:endParaRPr lang="ru-RU"/>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210CA36-02EB-4DE5-97C2-6FF8B7ABCA11}"/>
                  </a:ext>
                </a:extLst>
              </p:cNvPr>
              <p:cNvSpPr txBox="1"/>
              <p:nvPr/>
            </p:nvSpPr>
            <p:spPr>
              <a:xfrm>
                <a:off x="790542" y="1215801"/>
                <a:ext cx="10315575" cy="2308324"/>
              </a:xfrm>
              <a:prstGeom prst="rect">
                <a:avLst/>
              </a:prstGeom>
              <a:noFill/>
            </p:spPr>
            <p:txBody>
              <a:bodyPr wrap="square" rtlCol="0">
                <a:spAutoFit/>
              </a:bodyPr>
              <a:lstStyle/>
              <a:p>
                <a:r>
                  <a:rPr lang="ru-RU" sz="2400" dirty="0"/>
                  <a:t>Используется для нахождения решения переопределённой или вырожденной системы</a:t>
                </a:r>
              </a:p>
              <a:p>
                <a:pPr algn="ctr"/>
                <a14:m>
                  <m:oMath xmlns:m="http://schemas.openxmlformats.org/officeDocument/2006/math">
                    <m:r>
                      <a:rPr lang="en-US" sz="2400" b="0" i="1" smtClean="0">
                        <a:latin typeface="Cambria Math" panose="02040503050406030204" pitchFamily="18" charset="0"/>
                      </a:rPr>
                      <m:t>𝐴𝑥</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  </m:t>
                    </m:r>
                  </m:oMath>
                </a14:m>
                <a:r>
                  <a:rPr lang="ru-RU" sz="2400" dirty="0"/>
                  <a:t>где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𝑚</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sup>
                    </m:sSup>
                  </m:oMath>
                </a14:m>
                <a:endParaRPr lang="en-US" sz="2400" dirty="0"/>
              </a:p>
              <a:p>
                <a:pPr algn="ctr"/>
                <a:endParaRPr lang="en-US" dirty="0"/>
              </a:p>
              <a:p>
                <a:pPr algn="ctr"/>
                <a:endParaRPr lang="en-US" b="0" dirty="0"/>
              </a:p>
              <a:p>
                <a:pPr algn="ctr"/>
                <a:endParaRPr lang="en-US" dirty="0"/>
              </a:p>
              <a:p>
                <a:endParaRPr lang="en-US" dirty="0"/>
              </a:p>
            </p:txBody>
          </p:sp>
        </mc:Choice>
        <mc:Fallback>
          <p:sp>
            <p:nvSpPr>
              <p:cNvPr id="7" name="TextBox 6">
                <a:extLst>
                  <a:ext uri="{FF2B5EF4-FFF2-40B4-BE49-F238E27FC236}">
                    <a16:creationId xmlns:a16="http://schemas.microsoft.com/office/drawing/2014/main" id="{C210CA36-02EB-4DE5-97C2-6FF8B7ABCA11}"/>
                  </a:ext>
                </a:extLst>
              </p:cNvPr>
              <p:cNvSpPr txBox="1">
                <a:spLocks noRot="1" noChangeAspect="1" noMove="1" noResize="1" noEditPoints="1" noAdjustHandles="1" noChangeArrowheads="1" noChangeShapeType="1" noTextEdit="1"/>
              </p:cNvSpPr>
              <p:nvPr/>
            </p:nvSpPr>
            <p:spPr>
              <a:xfrm>
                <a:off x="790542" y="1215801"/>
                <a:ext cx="10315575" cy="2308324"/>
              </a:xfrm>
              <a:prstGeom prst="rect">
                <a:avLst/>
              </a:prstGeom>
              <a:blipFill>
                <a:blip r:embed="rId3"/>
                <a:stretch>
                  <a:fillRect l="-946" t="-2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2A33C9A-74A4-4E7D-AE92-E4B926AEC6B2}"/>
                  </a:ext>
                </a:extLst>
              </p:cNvPr>
              <p:cNvSpPr txBox="1"/>
              <p:nvPr/>
            </p:nvSpPr>
            <p:spPr>
              <a:xfrm>
                <a:off x="5164845" y="2378112"/>
                <a:ext cx="1566967" cy="95410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𝑏</m:t>
                      </m:r>
                    </m:oMath>
                  </m:oMathPara>
                </a14:m>
                <a:endParaRPr lang="en-US" sz="2800" dirty="0"/>
              </a:p>
              <a:p>
                <a:endParaRPr lang="en-US" sz="2800" dirty="0"/>
              </a:p>
            </p:txBody>
          </p:sp>
        </mc:Choice>
        <mc:Fallback>
          <p:sp>
            <p:nvSpPr>
              <p:cNvPr id="19" name="TextBox 18">
                <a:extLst>
                  <a:ext uri="{FF2B5EF4-FFF2-40B4-BE49-F238E27FC236}">
                    <a16:creationId xmlns:a16="http://schemas.microsoft.com/office/drawing/2014/main" id="{E2A33C9A-74A4-4E7D-AE92-E4B926AEC6B2}"/>
                  </a:ext>
                </a:extLst>
              </p:cNvPr>
              <p:cNvSpPr txBox="1">
                <a:spLocks noRot="1" noChangeAspect="1" noMove="1" noResize="1" noEditPoints="1" noAdjustHandles="1" noChangeArrowheads="1" noChangeShapeType="1" noTextEdit="1"/>
              </p:cNvSpPr>
              <p:nvPr/>
            </p:nvSpPr>
            <p:spPr>
              <a:xfrm>
                <a:off x="5164845" y="2378112"/>
                <a:ext cx="1566967" cy="954107"/>
              </a:xfrm>
              <a:prstGeom prst="rect">
                <a:avLst/>
              </a:prstGeom>
              <a:blipFill>
                <a:blip r:embed="rId4"/>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32946E47-117D-4F64-B76F-BDA8ABF4CCF6}"/>
              </a:ext>
            </a:extLst>
          </p:cNvPr>
          <p:cNvGrpSpPr/>
          <p:nvPr/>
        </p:nvGrpSpPr>
        <p:grpSpPr>
          <a:xfrm>
            <a:off x="4708154" y="2758177"/>
            <a:ext cx="6180415" cy="830997"/>
            <a:chOff x="5440085" y="5820201"/>
            <a:chExt cx="6180415" cy="830997"/>
          </a:xfrm>
        </p:grpSpPr>
        <p:grpSp>
          <p:nvGrpSpPr>
            <p:cNvPr id="23" name="Group 22">
              <a:extLst>
                <a:ext uri="{FF2B5EF4-FFF2-40B4-BE49-F238E27FC236}">
                  <a16:creationId xmlns:a16="http://schemas.microsoft.com/office/drawing/2014/main" id="{1F505823-AB1B-4360-AA2B-7CB54E7D84AC}"/>
                </a:ext>
              </a:extLst>
            </p:cNvPr>
            <p:cNvGrpSpPr/>
            <p:nvPr/>
          </p:nvGrpSpPr>
          <p:grpSpPr>
            <a:xfrm>
              <a:off x="5474773" y="5820201"/>
              <a:ext cx="6145727" cy="830997"/>
              <a:chOff x="5474773" y="5820201"/>
              <a:chExt cx="6145727" cy="830997"/>
            </a:xfrm>
          </p:grpSpPr>
          <p:sp>
            <p:nvSpPr>
              <p:cNvPr id="8" name="Rectangle 7">
                <a:extLst>
                  <a:ext uri="{FF2B5EF4-FFF2-40B4-BE49-F238E27FC236}">
                    <a16:creationId xmlns:a16="http://schemas.microsoft.com/office/drawing/2014/main" id="{2BC20BC1-BD89-4C94-8A77-3733472E98BC}"/>
                  </a:ext>
                </a:extLst>
              </p:cNvPr>
              <p:cNvSpPr/>
              <p:nvPr/>
            </p:nvSpPr>
            <p:spPr>
              <a:xfrm>
                <a:off x="5474773" y="5978525"/>
                <a:ext cx="2482667" cy="514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543B5BC-D0C5-437A-BCEE-966363D7AF3D}"/>
                  </a:ext>
                </a:extLst>
              </p:cNvPr>
              <p:cNvSpPr txBox="1"/>
              <p:nvPr/>
            </p:nvSpPr>
            <p:spPr>
              <a:xfrm>
                <a:off x="8429625" y="5820201"/>
                <a:ext cx="3190875" cy="830997"/>
              </a:xfrm>
              <a:prstGeom prst="rect">
                <a:avLst/>
              </a:prstGeom>
              <a:noFill/>
            </p:spPr>
            <p:txBody>
              <a:bodyPr wrap="square" rtlCol="0">
                <a:spAutoFit/>
              </a:bodyPr>
              <a:lstStyle/>
              <a:p>
                <a:r>
                  <a:rPr lang="ru-RU" sz="2400" dirty="0" err="1"/>
                  <a:t>Псевдообратная</a:t>
                </a:r>
                <a:r>
                  <a:rPr lang="ru-RU" sz="2400" dirty="0"/>
                  <a:t> матрица</a:t>
                </a:r>
                <a:endParaRPr lang="en-US" sz="2400" dirty="0"/>
              </a:p>
            </p:txBody>
          </p:sp>
        </p:gr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743EA93-294A-4364-BCA2-709E8CFBFD85}"/>
                    </a:ext>
                  </a:extLst>
                </p:cNvPr>
                <p:cNvSpPr txBox="1"/>
                <p:nvPr/>
              </p:nvSpPr>
              <p:spPr>
                <a:xfrm>
                  <a:off x="5440085" y="6051034"/>
                  <a:ext cx="2482667"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𝐴</m:t>
                            </m:r>
                          </m:e>
                          <m:sup>
                            <m:r>
                              <a:rPr lang="en-US" sz="2400" b="0" i="1" dirty="0" smtClean="0">
                                <a:latin typeface="Cambria Math" panose="02040503050406030204" pitchFamily="18" charset="0"/>
                              </a:rPr>
                              <m:t>+</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d>
                              <m:dPr>
                                <m:ctrlPr>
                                  <a:rPr lang="en-US" sz="2400" b="0" i="1" dirty="0" smtClean="0">
                                    <a:latin typeface="Cambria Math" panose="02040503050406030204" pitchFamily="18" charset="0"/>
                                  </a:rPr>
                                </m:ctrlPr>
                              </m:dPr>
                              <m:e>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𝐴</m:t>
                                    </m:r>
                                  </m:e>
                                  <m:sup>
                                    <m:r>
                                      <a:rPr lang="en-US" sz="2400" b="0" i="1" dirty="0" smtClean="0">
                                        <a:latin typeface="Cambria Math" panose="02040503050406030204" pitchFamily="18" charset="0"/>
                                      </a:rPr>
                                      <m:t>𝑇</m:t>
                                    </m:r>
                                  </m:sup>
                                </m:sSup>
                                <m:r>
                                  <a:rPr lang="en-US" sz="2400" b="0" i="1" dirty="0" smtClean="0">
                                    <a:latin typeface="Cambria Math" panose="02040503050406030204" pitchFamily="18" charset="0"/>
                                  </a:rPr>
                                  <m:t>𝐴</m:t>
                                </m:r>
                              </m:e>
                            </m:d>
                          </m:e>
                          <m:sup>
                            <m:r>
                              <a:rPr lang="en-US" sz="2400" b="0" i="1" dirty="0" smtClean="0">
                                <a:latin typeface="Cambria Math" panose="02040503050406030204" pitchFamily="18" charset="0"/>
                              </a:rPr>
                              <m:t>−1</m:t>
                            </m:r>
                          </m:sup>
                        </m:sSup>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𝐴</m:t>
                            </m:r>
                          </m:e>
                          <m:sup>
                            <m:r>
                              <a:rPr lang="en-US" sz="2400" b="0" i="1" dirty="0" smtClean="0">
                                <a:latin typeface="Cambria Math" panose="02040503050406030204" pitchFamily="18" charset="0"/>
                              </a:rPr>
                              <m:t>𝑇</m:t>
                            </m:r>
                          </m:sup>
                        </m:sSup>
                      </m:oMath>
                    </m:oMathPara>
                  </a14:m>
                  <a:endParaRPr lang="en-US" sz="2400" dirty="0"/>
                </a:p>
              </p:txBody>
            </p:sp>
          </mc:Choice>
          <mc:Fallback>
            <p:sp>
              <p:nvSpPr>
                <p:cNvPr id="20" name="TextBox 19">
                  <a:extLst>
                    <a:ext uri="{FF2B5EF4-FFF2-40B4-BE49-F238E27FC236}">
                      <a16:creationId xmlns:a16="http://schemas.microsoft.com/office/drawing/2014/main" id="{0743EA93-294A-4364-BCA2-709E8CFBFD85}"/>
                    </a:ext>
                  </a:extLst>
                </p:cNvPr>
                <p:cNvSpPr txBox="1">
                  <a:spLocks noRot="1" noChangeAspect="1" noMove="1" noResize="1" noEditPoints="1" noAdjustHandles="1" noChangeArrowheads="1" noChangeShapeType="1" noTextEdit="1"/>
                </p:cNvSpPr>
                <p:nvPr/>
              </p:nvSpPr>
              <p:spPr>
                <a:xfrm>
                  <a:off x="5440085" y="6051034"/>
                  <a:ext cx="2482667" cy="461665"/>
                </a:xfrm>
                <a:prstGeom prst="rect">
                  <a:avLst/>
                </a:prstGeom>
                <a:blipFill>
                  <a:blip r:embed="rId5"/>
                  <a:stretch>
                    <a:fillRect/>
                  </a:stretch>
                </a:blipFill>
              </p:spPr>
              <p:txBody>
                <a:bodyPr/>
                <a:lstStyle/>
                <a:p>
                  <a:r>
                    <a:rPr lang="en-US">
                      <a:noFill/>
                    </a:rPr>
                    <a:t> </a:t>
                  </a:r>
                </a:p>
              </p:txBody>
            </p:sp>
          </mc:Fallback>
        </mc:AlternateContent>
      </p:grpSp>
      <p:cxnSp>
        <p:nvCxnSpPr>
          <p:cNvPr id="28" name="Straight Arrow Connector 27">
            <a:extLst>
              <a:ext uri="{FF2B5EF4-FFF2-40B4-BE49-F238E27FC236}">
                <a16:creationId xmlns:a16="http://schemas.microsoft.com/office/drawing/2014/main" id="{5E0C3E10-7009-43EB-B28D-35EFFB7F5FF1}"/>
              </a:ext>
            </a:extLst>
          </p:cNvPr>
          <p:cNvCxnSpPr>
            <a:cxnSpLocks/>
            <a:stCxn id="10" idx="1"/>
            <a:endCxn id="20" idx="3"/>
          </p:cNvCxnSpPr>
          <p:nvPr/>
        </p:nvCxnSpPr>
        <p:spPr>
          <a:xfrm flipH="1">
            <a:off x="7190821" y="3173676"/>
            <a:ext cx="506873" cy="46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B762EE1D-07AA-493F-ACC8-2904C6F9A09E}"/>
              </a:ext>
            </a:extLst>
          </p:cNvPr>
          <p:cNvGrpSpPr/>
          <p:nvPr/>
        </p:nvGrpSpPr>
        <p:grpSpPr>
          <a:xfrm>
            <a:off x="1120201" y="3332219"/>
            <a:ext cx="6247834" cy="1008683"/>
            <a:chOff x="1364672" y="4006023"/>
            <a:chExt cx="6247834" cy="1008683"/>
          </a:xfrm>
        </p:grpSpPr>
        <p:grpSp>
          <p:nvGrpSpPr>
            <p:cNvPr id="16" name="Group 15">
              <a:extLst>
                <a:ext uri="{FF2B5EF4-FFF2-40B4-BE49-F238E27FC236}">
                  <a16:creationId xmlns:a16="http://schemas.microsoft.com/office/drawing/2014/main" id="{9B43BA03-CF27-4F51-BD41-6C4835E150A4}"/>
                </a:ext>
              </a:extLst>
            </p:cNvPr>
            <p:cNvGrpSpPr/>
            <p:nvPr/>
          </p:nvGrpSpPr>
          <p:grpSpPr>
            <a:xfrm>
              <a:off x="4931948" y="4228190"/>
              <a:ext cx="2680558" cy="786516"/>
              <a:chOff x="5314950" y="5500688"/>
              <a:chExt cx="1790701" cy="786516"/>
            </a:xfrm>
          </p:grpSpPr>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7E528BF-E199-46DF-B9C2-11B5FB9E4B77}"/>
                      </a:ext>
                    </a:extLst>
                  </p:cNvPr>
                  <p:cNvSpPr txBox="1"/>
                  <p:nvPr/>
                </p:nvSpPr>
                <p:spPr>
                  <a:xfrm>
                    <a:off x="5314950" y="5548540"/>
                    <a:ext cx="1790701" cy="738664"/>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𝑐𝑚𝑑</m:t>
                            </m:r>
                          </m:sub>
                        </m:sSub>
                      </m:oMath>
                    </a14:m>
                    <a:r>
                      <a:rPr lang="en-US" sz="2400" dirty="0"/>
                      <a:t>  </a:t>
                    </a:r>
                    <a:endParaRPr lang="ru-RU" sz="2400" dirty="0"/>
                  </a:p>
                  <a:p>
                    <a:endParaRPr lang="en-US" dirty="0"/>
                  </a:p>
                </p:txBody>
              </p:sp>
            </mc:Choice>
            <mc:Fallback>
              <p:sp>
                <p:nvSpPr>
                  <p:cNvPr id="13" name="TextBox 12">
                    <a:extLst>
                      <a:ext uri="{FF2B5EF4-FFF2-40B4-BE49-F238E27FC236}">
                        <a16:creationId xmlns:a16="http://schemas.microsoft.com/office/drawing/2014/main" id="{77E528BF-E199-46DF-B9C2-11B5FB9E4B77}"/>
                      </a:ext>
                    </a:extLst>
                  </p:cNvPr>
                  <p:cNvSpPr txBox="1">
                    <a:spLocks noRot="1" noChangeAspect="1" noMove="1" noResize="1" noEditPoints="1" noAdjustHandles="1" noChangeArrowheads="1" noChangeShapeType="1" noTextEdit="1"/>
                  </p:cNvSpPr>
                  <p:nvPr/>
                </p:nvSpPr>
                <p:spPr>
                  <a:xfrm>
                    <a:off x="5314950" y="5548540"/>
                    <a:ext cx="1790701" cy="738664"/>
                  </a:xfrm>
                  <a:prstGeom prst="rect">
                    <a:avLst/>
                  </a:prstGeom>
                  <a:blipFill>
                    <a:blip r:embed="rId6"/>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63F79749-7E23-42D3-A10D-979171E6C534}"/>
                  </a:ext>
                </a:extLst>
              </p:cNvPr>
              <p:cNvSpPr/>
              <p:nvPr/>
            </p:nvSpPr>
            <p:spPr>
              <a:xfrm>
                <a:off x="5314950" y="5500688"/>
                <a:ext cx="1381126" cy="47942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D7A3750D-B498-4D23-82AB-DF847855C763}"/>
                </a:ext>
              </a:extLst>
            </p:cNvPr>
            <p:cNvSpPr txBox="1"/>
            <p:nvPr/>
          </p:nvSpPr>
          <p:spPr>
            <a:xfrm>
              <a:off x="1364672" y="4006023"/>
              <a:ext cx="2743200" cy="830997"/>
            </a:xfrm>
            <a:prstGeom prst="rect">
              <a:avLst/>
            </a:prstGeom>
            <a:noFill/>
          </p:spPr>
          <p:txBody>
            <a:bodyPr wrap="square" rtlCol="0">
              <a:spAutoFit/>
            </a:bodyPr>
            <a:lstStyle/>
            <a:p>
              <a:r>
                <a:rPr lang="ru-RU" sz="2400" dirty="0"/>
                <a:t>Решение для вектора моментов</a:t>
              </a:r>
              <a:endParaRPr lang="en-US" sz="2400" dirty="0"/>
            </a:p>
          </p:txBody>
        </p:sp>
        <p:cxnSp>
          <p:nvCxnSpPr>
            <p:cNvPr id="32" name="Straight Arrow Connector 31">
              <a:extLst>
                <a:ext uri="{FF2B5EF4-FFF2-40B4-BE49-F238E27FC236}">
                  <a16:creationId xmlns:a16="http://schemas.microsoft.com/office/drawing/2014/main" id="{282536C4-0AAC-4415-824D-9468B934BBD1}"/>
                </a:ext>
              </a:extLst>
            </p:cNvPr>
            <p:cNvCxnSpPr>
              <a:cxnSpLocks/>
              <a:endCxn id="15" idx="1"/>
            </p:cNvCxnSpPr>
            <p:nvPr/>
          </p:nvCxnSpPr>
          <p:spPr>
            <a:xfrm>
              <a:off x="3454400" y="4382753"/>
              <a:ext cx="1477548" cy="8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5" name="Table 35">
            <a:extLst>
              <a:ext uri="{FF2B5EF4-FFF2-40B4-BE49-F238E27FC236}">
                <a16:creationId xmlns:a16="http://schemas.microsoft.com/office/drawing/2014/main" id="{25B8F9A0-AEEC-4622-BE50-773CB6DCC5CB}"/>
              </a:ext>
            </a:extLst>
          </p:cNvPr>
          <p:cNvGraphicFramePr>
            <a:graphicFrameLocks noGrp="1"/>
          </p:cNvGraphicFramePr>
          <p:nvPr>
            <p:extLst>
              <p:ext uri="{D42A27DB-BD31-4B8C-83A1-F6EECF244321}">
                <p14:modId xmlns:p14="http://schemas.microsoft.com/office/powerpoint/2010/main" val="2027679998"/>
              </p:ext>
            </p:extLst>
          </p:nvPr>
        </p:nvGraphicFramePr>
        <p:xfrm>
          <a:off x="1884328" y="4979922"/>
          <a:ext cx="8128000" cy="1925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84584574"/>
                    </a:ext>
                  </a:extLst>
                </a:gridCol>
                <a:gridCol w="4064000">
                  <a:extLst>
                    <a:ext uri="{9D8B030D-6E8A-4147-A177-3AD203B41FA5}">
                      <a16:colId xmlns:a16="http://schemas.microsoft.com/office/drawing/2014/main" val="2250920004"/>
                    </a:ext>
                  </a:extLst>
                </a:gridCol>
              </a:tblGrid>
              <a:tr h="370840">
                <a:tc>
                  <a:txBody>
                    <a:bodyPr/>
                    <a:lstStyle/>
                    <a:p>
                      <a:r>
                        <a:rPr lang="ru-RU" dirty="0">
                          <a:solidFill>
                            <a:schemeClr val="tx1"/>
                          </a:solidFill>
                        </a:rPr>
                        <a:t>Преимущества</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dirty="0">
                          <a:solidFill>
                            <a:schemeClr val="tx1"/>
                          </a:solidFill>
                        </a:rPr>
                        <a:t>Недостатки</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0047982"/>
                  </a:ext>
                </a:extLst>
              </a:tr>
              <a:tr h="370840">
                <a:tc>
                  <a:txBody>
                    <a:bodyPr/>
                    <a:lstStyle/>
                    <a:p>
                      <a:r>
                        <a:rPr lang="ru-RU" b="0" dirty="0"/>
                        <a:t>Даёт решение минимальной нормы</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b="1" dirty="0"/>
                        <a:t>Усиливает шум</a:t>
                      </a:r>
                      <a:r>
                        <a:rPr lang="ru-RU" dirty="0"/>
                        <a:t> при решении задач с зашумлёнными данными</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4374017"/>
                  </a:ext>
                </a:extLst>
              </a:tr>
              <a:tr h="370840">
                <a:tc>
                  <a:txBody>
                    <a:bodyPr/>
                    <a:lstStyle/>
                    <a:p>
                      <a:r>
                        <a:rPr lang="ru-RU" dirty="0"/>
                        <a:t>Не требует ручной настройки параметров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b="0" i="0" kern="1200" dirty="0">
                          <a:solidFill>
                            <a:schemeClr val="dk1"/>
                          </a:solidFill>
                          <a:effectLst/>
                          <a:latin typeface="+mn-lt"/>
                          <a:ea typeface="+mn-ea"/>
                          <a:cs typeface="+mn-cs"/>
                        </a:rPr>
                        <a:t>Большие ‖τ‖ при </a:t>
                      </a:r>
                      <a:r>
                        <a:rPr lang="ru-RU" sz="1800" b="0" i="0" kern="1200" dirty="0" err="1">
                          <a:solidFill>
                            <a:schemeClr val="dk1"/>
                          </a:solidFill>
                          <a:effectLst/>
                          <a:latin typeface="+mn-lt"/>
                          <a:ea typeface="+mn-ea"/>
                          <a:cs typeface="+mn-cs"/>
                        </a:rPr>
                        <a:t>сингулярностях</a:t>
                      </a:r>
                      <a:r>
                        <a:rPr lang="ru-RU" sz="1800" b="0" i="0" kern="1200" dirty="0">
                          <a:solidFill>
                            <a:schemeClr val="dk1"/>
                          </a:solidFill>
                          <a:effectLst/>
                          <a:latin typeface="+mn-lt"/>
                          <a:ea typeface="+mn-ea"/>
                          <a:cs typeface="+mn-cs"/>
                        </a:rPr>
                        <a:t> (риск перегрузки маховиков).</a:t>
                      </a: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4931428"/>
                  </a:ext>
                </a:extLst>
              </a:tr>
            </a:tbl>
          </a:graphicData>
        </a:graphic>
      </p:graphicFrame>
    </p:spTree>
    <p:extLst>
      <p:ext uri="{BB962C8B-B14F-4D97-AF65-F5344CB8AC3E}">
        <p14:creationId xmlns:p14="http://schemas.microsoft.com/office/powerpoint/2010/main" val="934713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C4A9-5E7D-46BA-ADE1-E5805546E0B2}"/>
              </a:ext>
            </a:extLst>
          </p:cNvPr>
          <p:cNvSpPr>
            <a:spLocks noGrp="1"/>
          </p:cNvSpPr>
          <p:nvPr>
            <p:ph type="title"/>
          </p:nvPr>
        </p:nvSpPr>
        <p:spPr>
          <a:xfrm>
            <a:off x="723899" y="0"/>
            <a:ext cx="10515600" cy="1325563"/>
          </a:xfrm>
        </p:spPr>
        <p:txBody>
          <a:bodyPr/>
          <a:lstStyle/>
          <a:p>
            <a:r>
              <a:rPr lang="ru-RU" dirty="0"/>
              <a:t>Регуляция Тихонова</a:t>
            </a:r>
            <a:endParaRPr lang="en-US" dirty="0"/>
          </a:p>
        </p:txBody>
      </p:sp>
      <p:sp>
        <p:nvSpPr>
          <p:cNvPr id="4" name="Slide Number Placeholder 3">
            <a:extLst>
              <a:ext uri="{FF2B5EF4-FFF2-40B4-BE49-F238E27FC236}">
                <a16:creationId xmlns:a16="http://schemas.microsoft.com/office/drawing/2014/main" id="{E900D9F4-6D75-47D0-BA2C-580C0D313ECA}"/>
              </a:ext>
            </a:extLst>
          </p:cNvPr>
          <p:cNvSpPr>
            <a:spLocks noGrp="1"/>
          </p:cNvSpPr>
          <p:nvPr>
            <p:ph type="sldNum" sz="quarter" idx="12"/>
          </p:nvPr>
        </p:nvSpPr>
        <p:spPr/>
        <p:txBody>
          <a:bodyPr/>
          <a:lstStyle/>
          <a:p>
            <a:fld id="{52237F93-75AE-440C-98BE-12EE260342C9}" type="slidenum">
              <a:rPr lang="ru-RU" smtClean="0"/>
              <a:t>13</a:t>
            </a:fld>
            <a:endParaRPr lang="ru-RU"/>
          </a:p>
        </p:txBody>
      </p:sp>
      <p:sp>
        <p:nvSpPr>
          <p:cNvPr id="7" name="TextBox 6">
            <a:extLst>
              <a:ext uri="{FF2B5EF4-FFF2-40B4-BE49-F238E27FC236}">
                <a16:creationId xmlns:a16="http://schemas.microsoft.com/office/drawing/2014/main" id="{C210CA36-02EB-4DE5-97C2-6FF8B7ABCA11}"/>
              </a:ext>
            </a:extLst>
          </p:cNvPr>
          <p:cNvSpPr txBox="1"/>
          <p:nvPr/>
        </p:nvSpPr>
        <p:spPr>
          <a:xfrm>
            <a:off x="790542" y="1215801"/>
            <a:ext cx="10315575" cy="2308324"/>
          </a:xfrm>
          <a:prstGeom prst="rect">
            <a:avLst/>
          </a:prstGeom>
          <a:noFill/>
        </p:spPr>
        <p:txBody>
          <a:bodyPr wrap="square" rtlCol="0">
            <a:spAutoFit/>
          </a:bodyPr>
          <a:lstStyle/>
          <a:p>
            <a:r>
              <a:rPr lang="ru-RU" sz="2400" dirty="0"/>
              <a:t>обобщённая псевдообратная матрица с добавлением стабилизирующего члена.</a:t>
            </a:r>
            <a:endParaRPr lang="ru-RU" sz="2400" b="0" i="1" dirty="0">
              <a:latin typeface="Cambria Math" panose="02040503050406030204" pitchFamily="18" charset="0"/>
            </a:endParaRPr>
          </a:p>
          <a:p>
            <a:endParaRPr lang="en-US" sz="2400" dirty="0"/>
          </a:p>
          <a:p>
            <a:pPr algn="ctr"/>
            <a:endParaRPr lang="en-US" dirty="0"/>
          </a:p>
          <a:p>
            <a:pPr algn="ctr"/>
            <a:endParaRPr lang="en-US" b="0" dirty="0"/>
          </a:p>
          <a:p>
            <a:pPr algn="ctr"/>
            <a:endParaRPr lang="en-US" dirty="0"/>
          </a:p>
          <a:p>
            <a:endParaRPr lang="en-US" dirty="0"/>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2A33C9A-74A4-4E7D-AE92-E4B926AEC6B2}"/>
                  </a:ext>
                </a:extLst>
              </p:cNvPr>
              <p:cNvSpPr txBox="1"/>
              <p:nvPr/>
            </p:nvSpPr>
            <p:spPr>
              <a:xfrm>
                <a:off x="5164845" y="2378112"/>
                <a:ext cx="1566967"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𝑏</m:t>
                      </m:r>
                    </m:oMath>
                  </m:oMathPara>
                </a14:m>
                <a:endParaRPr lang="en-US" sz="2800" dirty="0"/>
              </a:p>
              <a:p>
                <a:endParaRPr lang="en-US" sz="2800" dirty="0"/>
              </a:p>
            </p:txBody>
          </p:sp>
        </mc:Choice>
        <mc:Fallback>
          <p:sp>
            <p:nvSpPr>
              <p:cNvPr id="19" name="TextBox 18">
                <a:extLst>
                  <a:ext uri="{FF2B5EF4-FFF2-40B4-BE49-F238E27FC236}">
                    <a16:creationId xmlns:a16="http://schemas.microsoft.com/office/drawing/2014/main" id="{E2A33C9A-74A4-4E7D-AE92-E4B926AEC6B2}"/>
                  </a:ext>
                </a:extLst>
              </p:cNvPr>
              <p:cNvSpPr txBox="1">
                <a:spLocks noRot="1" noChangeAspect="1" noMove="1" noResize="1" noEditPoints="1" noAdjustHandles="1" noChangeArrowheads="1" noChangeShapeType="1" noTextEdit="1"/>
              </p:cNvSpPr>
              <p:nvPr/>
            </p:nvSpPr>
            <p:spPr>
              <a:xfrm>
                <a:off x="5164845" y="2378112"/>
                <a:ext cx="1566967" cy="954107"/>
              </a:xfrm>
              <a:prstGeom prst="rect">
                <a:avLst/>
              </a:prstGeom>
              <a:blipFill>
                <a:blip r:embed="rId2"/>
                <a:stretch>
                  <a:fillRect/>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1F505823-AB1B-4360-AA2B-7CB54E7D84AC}"/>
              </a:ext>
            </a:extLst>
          </p:cNvPr>
          <p:cNvGrpSpPr/>
          <p:nvPr/>
        </p:nvGrpSpPr>
        <p:grpSpPr>
          <a:xfrm>
            <a:off x="4742842" y="2189119"/>
            <a:ext cx="6750414" cy="1241732"/>
            <a:chOff x="5474773" y="5251143"/>
            <a:chExt cx="6750414" cy="1241732"/>
          </a:xfrm>
        </p:grpSpPr>
        <p:sp>
          <p:nvSpPr>
            <p:cNvPr id="8" name="Rectangle 7">
              <a:extLst>
                <a:ext uri="{FF2B5EF4-FFF2-40B4-BE49-F238E27FC236}">
                  <a16:creationId xmlns:a16="http://schemas.microsoft.com/office/drawing/2014/main" id="{2BC20BC1-BD89-4C94-8A77-3733472E98BC}"/>
                </a:ext>
              </a:extLst>
            </p:cNvPr>
            <p:cNvSpPr/>
            <p:nvPr/>
          </p:nvSpPr>
          <p:spPr>
            <a:xfrm>
              <a:off x="5474773" y="5978525"/>
              <a:ext cx="3131038" cy="514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543B5BC-D0C5-437A-BCEE-966363D7AF3D}"/>
                </a:ext>
              </a:extLst>
            </p:cNvPr>
            <p:cNvSpPr txBox="1"/>
            <p:nvPr/>
          </p:nvSpPr>
          <p:spPr>
            <a:xfrm>
              <a:off x="9034312" y="5251143"/>
              <a:ext cx="3190875" cy="1200329"/>
            </a:xfrm>
            <a:prstGeom prst="rect">
              <a:avLst/>
            </a:prstGeom>
            <a:noFill/>
          </p:spPr>
          <p:txBody>
            <a:bodyPr wrap="square" rtlCol="0">
              <a:spAutoFit/>
            </a:bodyPr>
            <a:lstStyle/>
            <a:p>
              <a:r>
                <a:rPr lang="ru-RU" sz="2400" dirty="0" err="1"/>
                <a:t>Псевдообратная</a:t>
              </a:r>
              <a:r>
                <a:rPr lang="ru-RU" sz="2400" dirty="0"/>
                <a:t> матрица</a:t>
              </a:r>
              <a:r>
                <a:rPr lang="en-US" sz="2400" dirty="0"/>
                <a:t> c </a:t>
              </a:r>
              <a:r>
                <a:rPr lang="ru-RU" sz="2400" dirty="0"/>
                <a:t>регуляцией Тихонова</a:t>
              </a:r>
              <a:endParaRPr lang="en-US" sz="2400" dirty="0"/>
            </a:p>
          </p:txBody>
        </p:sp>
      </p:gr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743EA93-294A-4364-BCA2-709E8CFBFD85}"/>
                  </a:ext>
                </a:extLst>
              </p:cNvPr>
              <p:cNvSpPr txBox="1"/>
              <p:nvPr/>
            </p:nvSpPr>
            <p:spPr>
              <a:xfrm>
                <a:off x="4708154" y="2989010"/>
                <a:ext cx="32991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𝐴</m:t>
                          </m:r>
                        </m:e>
                        <m:sup>
                          <m:r>
                            <a:rPr lang="en-US" sz="2400" b="0" i="1" dirty="0" smtClean="0">
                              <a:latin typeface="Cambria Math" panose="02040503050406030204" pitchFamily="18" charset="0"/>
                            </a:rPr>
                            <m:t>+</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d>
                            <m:dPr>
                              <m:ctrlPr>
                                <a:rPr lang="en-US" sz="2400" b="0" i="1" dirty="0" smtClean="0">
                                  <a:latin typeface="Cambria Math" panose="02040503050406030204" pitchFamily="18" charset="0"/>
                                </a:rPr>
                              </m:ctrlPr>
                            </m:dPr>
                            <m:e>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𝐴</m:t>
                                  </m:r>
                                </m:e>
                                <m:sup>
                                  <m:r>
                                    <a:rPr lang="en-US" sz="2400" b="0" i="1" dirty="0" smtClean="0">
                                      <a:latin typeface="Cambria Math" panose="02040503050406030204" pitchFamily="18" charset="0"/>
                                    </a:rPr>
                                    <m:t>𝑇</m:t>
                                  </m:r>
                                </m:sup>
                              </m:sSup>
                              <m:r>
                                <a:rPr lang="en-US" sz="2400" b="0" i="1" dirty="0" smtClean="0">
                                  <a:latin typeface="Cambria Math" panose="02040503050406030204" pitchFamily="18" charset="0"/>
                                </a:rPr>
                                <m:t>𝐴</m:t>
                              </m:r>
                              <m:r>
                                <a:rPr lang="en-US" sz="2400" b="0" i="1" dirty="0" smtClean="0">
                                  <a:latin typeface="Cambria Math" panose="02040503050406030204" pitchFamily="18" charset="0"/>
                                </a:rPr>
                                <m:t>+</m:t>
                              </m:r>
                              <m:sSup>
                                <m:sSupPr>
                                  <m:ctrlPr>
                                    <a:rPr lang="en-US" sz="2400" b="1" i="1" dirty="0" smtClean="0">
                                      <a:latin typeface="Cambria Math" panose="02040503050406030204" pitchFamily="18" charset="0"/>
                                    </a:rPr>
                                  </m:ctrlPr>
                                </m:sSupPr>
                                <m:e>
                                  <m:r>
                                    <a:rPr lang="en-US" sz="2400" b="1" i="1" dirty="0" smtClean="0">
                                      <a:latin typeface="Cambria Math" panose="02040503050406030204" pitchFamily="18" charset="0"/>
                                    </a:rPr>
                                    <m:t>𝝀</m:t>
                                  </m:r>
                                </m:e>
                                <m:sup>
                                  <m:r>
                                    <a:rPr lang="en-US" sz="2400" b="0" i="1" dirty="0" smtClean="0">
                                      <a:latin typeface="Cambria Math" panose="02040503050406030204" pitchFamily="18" charset="0"/>
                                    </a:rPr>
                                    <m:t>2</m:t>
                                  </m:r>
                                </m:sup>
                              </m:sSup>
                              <m:r>
                                <a:rPr lang="en-US" sz="2400" b="1" i="1" dirty="0" smtClean="0">
                                  <a:latin typeface="Cambria Math" panose="02040503050406030204" pitchFamily="18" charset="0"/>
                                </a:rPr>
                                <m:t>𝑰</m:t>
                              </m:r>
                            </m:e>
                          </m:d>
                        </m:e>
                        <m:sup>
                          <m:r>
                            <a:rPr lang="en-US" sz="2400" b="0" i="1" dirty="0" smtClean="0">
                              <a:latin typeface="Cambria Math" panose="02040503050406030204" pitchFamily="18" charset="0"/>
                            </a:rPr>
                            <m:t>−1</m:t>
                          </m:r>
                        </m:sup>
                      </m:sSup>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𝐴</m:t>
                          </m:r>
                        </m:e>
                        <m:sup>
                          <m:r>
                            <a:rPr lang="en-US" sz="2400" b="0" i="1" dirty="0" smtClean="0">
                              <a:latin typeface="Cambria Math" panose="02040503050406030204" pitchFamily="18" charset="0"/>
                            </a:rPr>
                            <m:t>𝑇</m:t>
                          </m:r>
                        </m:sup>
                      </m:sSup>
                    </m:oMath>
                  </m:oMathPara>
                </a14:m>
                <a:endParaRPr lang="en-US" sz="2400" dirty="0"/>
              </a:p>
            </p:txBody>
          </p:sp>
        </mc:Choice>
        <mc:Fallback>
          <p:sp>
            <p:nvSpPr>
              <p:cNvPr id="20" name="TextBox 19">
                <a:extLst>
                  <a:ext uri="{FF2B5EF4-FFF2-40B4-BE49-F238E27FC236}">
                    <a16:creationId xmlns:a16="http://schemas.microsoft.com/office/drawing/2014/main" id="{0743EA93-294A-4364-BCA2-709E8CFBFD85}"/>
                  </a:ext>
                </a:extLst>
              </p:cNvPr>
              <p:cNvSpPr txBox="1">
                <a:spLocks noRot="1" noChangeAspect="1" noMove="1" noResize="1" noEditPoints="1" noAdjustHandles="1" noChangeArrowheads="1" noChangeShapeType="1" noTextEdit="1"/>
              </p:cNvSpPr>
              <p:nvPr/>
            </p:nvSpPr>
            <p:spPr>
              <a:xfrm>
                <a:off x="4708154" y="2989010"/>
                <a:ext cx="3299108" cy="461665"/>
              </a:xfrm>
              <a:prstGeom prst="rect">
                <a:avLst/>
              </a:prstGeom>
              <a:blipFill>
                <a:blip r:embed="rId3"/>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5E0C3E10-7009-43EB-B28D-35EFFB7F5FF1}"/>
              </a:ext>
            </a:extLst>
          </p:cNvPr>
          <p:cNvCxnSpPr>
            <a:cxnSpLocks/>
            <a:stCxn id="10" idx="1"/>
            <a:endCxn id="20" idx="3"/>
          </p:cNvCxnSpPr>
          <p:nvPr/>
        </p:nvCxnSpPr>
        <p:spPr>
          <a:xfrm flipH="1">
            <a:off x="8007262" y="2789284"/>
            <a:ext cx="295119" cy="43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B762EE1D-07AA-493F-ACC8-2904C6F9A09E}"/>
              </a:ext>
            </a:extLst>
          </p:cNvPr>
          <p:cNvGrpSpPr/>
          <p:nvPr/>
        </p:nvGrpSpPr>
        <p:grpSpPr>
          <a:xfrm>
            <a:off x="1120201" y="3332219"/>
            <a:ext cx="6247834" cy="1008683"/>
            <a:chOff x="1364672" y="4006023"/>
            <a:chExt cx="6247834" cy="1008683"/>
          </a:xfrm>
        </p:grpSpPr>
        <p:grpSp>
          <p:nvGrpSpPr>
            <p:cNvPr id="16" name="Group 15">
              <a:extLst>
                <a:ext uri="{FF2B5EF4-FFF2-40B4-BE49-F238E27FC236}">
                  <a16:creationId xmlns:a16="http://schemas.microsoft.com/office/drawing/2014/main" id="{9B43BA03-CF27-4F51-BD41-6C4835E150A4}"/>
                </a:ext>
              </a:extLst>
            </p:cNvPr>
            <p:cNvGrpSpPr/>
            <p:nvPr/>
          </p:nvGrpSpPr>
          <p:grpSpPr>
            <a:xfrm>
              <a:off x="4931948" y="4228190"/>
              <a:ext cx="2680558" cy="786516"/>
              <a:chOff x="5314950" y="5500688"/>
              <a:chExt cx="1790701" cy="786516"/>
            </a:xfrm>
          </p:grpSpPr>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7E528BF-E199-46DF-B9C2-11B5FB9E4B77}"/>
                      </a:ext>
                    </a:extLst>
                  </p:cNvPr>
                  <p:cNvSpPr txBox="1"/>
                  <p:nvPr/>
                </p:nvSpPr>
                <p:spPr>
                  <a:xfrm>
                    <a:off x="5314950" y="5548540"/>
                    <a:ext cx="1790701" cy="738664"/>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𝑐𝑚𝑑</m:t>
                            </m:r>
                          </m:sub>
                        </m:sSub>
                      </m:oMath>
                    </a14:m>
                    <a:r>
                      <a:rPr lang="en-US" sz="2400" dirty="0"/>
                      <a:t>  </a:t>
                    </a:r>
                    <a:endParaRPr lang="ru-RU" sz="2400" dirty="0"/>
                  </a:p>
                  <a:p>
                    <a:endParaRPr lang="en-US" dirty="0"/>
                  </a:p>
                </p:txBody>
              </p:sp>
            </mc:Choice>
            <mc:Fallback>
              <p:sp>
                <p:nvSpPr>
                  <p:cNvPr id="13" name="TextBox 12">
                    <a:extLst>
                      <a:ext uri="{FF2B5EF4-FFF2-40B4-BE49-F238E27FC236}">
                        <a16:creationId xmlns:a16="http://schemas.microsoft.com/office/drawing/2014/main" id="{77E528BF-E199-46DF-B9C2-11B5FB9E4B77}"/>
                      </a:ext>
                    </a:extLst>
                  </p:cNvPr>
                  <p:cNvSpPr txBox="1">
                    <a:spLocks noRot="1" noChangeAspect="1" noMove="1" noResize="1" noEditPoints="1" noAdjustHandles="1" noChangeArrowheads="1" noChangeShapeType="1" noTextEdit="1"/>
                  </p:cNvSpPr>
                  <p:nvPr/>
                </p:nvSpPr>
                <p:spPr>
                  <a:xfrm>
                    <a:off x="5314950" y="5548540"/>
                    <a:ext cx="1790701" cy="738664"/>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63F79749-7E23-42D3-A10D-979171E6C534}"/>
                  </a:ext>
                </a:extLst>
              </p:cNvPr>
              <p:cNvSpPr/>
              <p:nvPr/>
            </p:nvSpPr>
            <p:spPr>
              <a:xfrm>
                <a:off x="5314950" y="5500688"/>
                <a:ext cx="1381126" cy="47942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D7A3750D-B498-4D23-82AB-DF847855C763}"/>
                </a:ext>
              </a:extLst>
            </p:cNvPr>
            <p:cNvSpPr txBox="1"/>
            <p:nvPr/>
          </p:nvSpPr>
          <p:spPr>
            <a:xfrm>
              <a:off x="1364672" y="4006023"/>
              <a:ext cx="2743200" cy="830997"/>
            </a:xfrm>
            <a:prstGeom prst="rect">
              <a:avLst/>
            </a:prstGeom>
            <a:noFill/>
          </p:spPr>
          <p:txBody>
            <a:bodyPr wrap="square" rtlCol="0">
              <a:spAutoFit/>
            </a:bodyPr>
            <a:lstStyle/>
            <a:p>
              <a:r>
                <a:rPr lang="ru-RU" sz="2400" dirty="0"/>
                <a:t>Решение для вектора моментов</a:t>
              </a:r>
              <a:endParaRPr lang="en-US" sz="2400" dirty="0"/>
            </a:p>
          </p:txBody>
        </p:sp>
        <p:cxnSp>
          <p:nvCxnSpPr>
            <p:cNvPr id="32" name="Straight Arrow Connector 31">
              <a:extLst>
                <a:ext uri="{FF2B5EF4-FFF2-40B4-BE49-F238E27FC236}">
                  <a16:creationId xmlns:a16="http://schemas.microsoft.com/office/drawing/2014/main" id="{282536C4-0AAC-4415-824D-9468B934BBD1}"/>
                </a:ext>
              </a:extLst>
            </p:cNvPr>
            <p:cNvCxnSpPr>
              <a:cxnSpLocks/>
              <a:endCxn id="15" idx="1"/>
            </p:cNvCxnSpPr>
            <p:nvPr/>
          </p:nvCxnSpPr>
          <p:spPr>
            <a:xfrm>
              <a:off x="3454400" y="4382753"/>
              <a:ext cx="1477548" cy="8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5" name="Table 35">
            <a:extLst>
              <a:ext uri="{FF2B5EF4-FFF2-40B4-BE49-F238E27FC236}">
                <a16:creationId xmlns:a16="http://schemas.microsoft.com/office/drawing/2014/main" id="{25B8F9A0-AEEC-4622-BE50-773CB6DCC5CB}"/>
              </a:ext>
            </a:extLst>
          </p:cNvPr>
          <p:cNvGraphicFramePr>
            <a:graphicFrameLocks noGrp="1"/>
          </p:cNvGraphicFramePr>
          <p:nvPr>
            <p:extLst>
              <p:ext uri="{D42A27DB-BD31-4B8C-83A1-F6EECF244321}">
                <p14:modId xmlns:p14="http://schemas.microsoft.com/office/powerpoint/2010/main" val="1966844797"/>
              </p:ext>
            </p:extLst>
          </p:nvPr>
        </p:nvGraphicFramePr>
        <p:xfrm>
          <a:off x="1884328" y="4533873"/>
          <a:ext cx="8128000" cy="1381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84584574"/>
                    </a:ext>
                  </a:extLst>
                </a:gridCol>
                <a:gridCol w="4064000">
                  <a:extLst>
                    <a:ext uri="{9D8B030D-6E8A-4147-A177-3AD203B41FA5}">
                      <a16:colId xmlns:a16="http://schemas.microsoft.com/office/drawing/2014/main" val="2250920004"/>
                    </a:ext>
                  </a:extLst>
                </a:gridCol>
              </a:tblGrid>
              <a:tr h="370840">
                <a:tc>
                  <a:txBody>
                    <a:bodyPr/>
                    <a:lstStyle/>
                    <a:p>
                      <a:r>
                        <a:rPr lang="ru-RU" dirty="0">
                          <a:solidFill>
                            <a:schemeClr val="tx1"/>
                          </a:solidFill>
                        </a:rPr>
                        <a:t>Преимущества</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dirty="0">
                          <a:solidFill>
                            <a:schemeClr val="tx1"/>
                          </a:solidFill>
                        </a:rPr>
                        <a:t>Недостатки</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0047982"/>
                  </a:ext>
                </a:extLst>
              </a:tr>
              <a:tr h="370840">
                <a:tc>
                  <a:txBody>
                    <a:bodyPr/>
                    <a:lstStyle/>
                    <a:p>
                      <a:r>
                        <a:rPr lang="ru-RU" b="0" dirty="0"/>
                        <a:t>Даёт решение минимальной нормы</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dirty="0"/>
                        <a:t>Требует выбора параметра λ</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4374017"/>
                  </a:ext>
                </a:extLst>
              </a:tr>
              <a:tr h="370840">
                <a:tc>
                  <a:txBody>
                    <a:bodyPr/>
                    <a:lstStyle/>
                    <a:p>
                      <a:r>
                        <a:rPr lang="ru-RU" dirty="0"/>
                        <a:t>Не требует ручной настройки параметров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dirty="0" err="1">
                          <a:solidFill>
                            <a:schemeClr val="tx1"/>
                          </a:solidFill>
                        </a:rPr>
                        <a:t>Б</a:t>
                      </a:r>
                      <a:r>
                        <a:rPr lang="ru-RU" sz="1800" b="0" i="0" kern="1200" dirty="0" err="1">
                          <a:solidFill>
                            <a:schemeClr val="dk1"/>
                          </a:solidFill>
                          <a:effectLst/>
                          <a:latin typeface="+mn-lt"/>
                          <a:ea typeface="+mn-ea"/>
                          <a:cs typeface="+mn-cs"/>
                        </a:rPr>
                        <a:t>о́льшаяя</a:t>
                      </a:r>
                      <a:r>
                        <a:rPr lang="ru-RU" sz="1800" b="0" i="0" kern="1200" dirty="0">
                          <a:solidFill>
                            <a:schemeClr val="dk1"/>
                          </a:solidFill>
                          <a:effectLst/>
                          <a:latin typeface="+mn-lt"/>
                          <a:ea typeface="+mn-ea"/>
                          <a:cs typeface="+mn-cs"/>
                        </a:rPr>
                        <a:t> ошибка в сравнении с матрицей Мура-</a:t>
                      </a:r>
                      <a:r>
                        <a:rPr lang="ru-RU" sz="1800" b="0" i="0" kern="1200" dirty="0" err="1">
                          <a:solidFill>
                            <a:schemeClr val="dk1"/>
                          </a:solidFill>
                          <a:effectLst/>
                          <a:latin typeface="+mn-lt"/>
                          <a:ea typeface="+mn-ea"/>
                          <a:cs typeface="+mn-cs"/>
                        </a:rPr>
                        <a:t>Пенроуза</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4931428"/>
                  </a:ext>
                </a:extLst>
              </a:tr>
            </a:tbl>
          </a:graphicData>
        </a:graphic>
      </p:graphicFrame>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E64783D-EEA4-4565-B59D-6D6232E14CE0}"/>
                  </a:ext>
                </a:extLst>
              </p:cNvPr>
              <p:cNvSpPr txBox="1"/>
              <p:nvPr/>
            </p:nvSpPr>
            <p:spPr>
              <a:xfrm>
                <a:off x="8007262" y="3924300"/>
                <a:ext cx="3086101" cy="369332"/>
              </a:xfrm>
              <a:prstGeom prst="rect">
                <a:avLst/>
              </a:prstGeom>
              <a:noFill/>
            </p:spPr>
            <p:txBody>
              <a:bodyPr wrap="none" rtlCol="0">
                <a:spAutoFit/>
              </a:bodyPr>
              <a:lstStyle/>
              <a:p>
                <a14:m>
                  <m:oMath xmlns:m="http://schemas.openxmlformats.org/officeDocument/2006/math">
                    <m:r>
                      <a:rPr lang="ru-RU" b="0" i="1" smtClean="0">
                        <a:latin typeface="Cambria Math" panose="02040503050406030204" pitchFamily="18" charset="0"/>
                      </a:rPr>
                      <m:t>𝜆</m:t>
                    </m:r>
                    <m:r>
                      <a:rPr lang="en-US" b="0" i="1" smtClean="0">
                        <a:latin typeface="Cambria Math" panose="02040503050406030204" pitchFamily="18" charset="0"/>
                      </a:rPr>
                      <m:t>&gt;0</m:t>
                    </m:r>
                  </m:oMath>
                </a14:m>
                <a:r>
                  <a:rPr lang="en-US" dirty="0"/>
                  <a:t> – </a:t>
                </a:r>
                <a:r>
                  <a:rPr lang="ru-RU" dirty="0"/>
                  <a:t>параметр регуляции</a:t>
                </a:r>
                <a:endParaRPr lang="en-US" dirty="0"/>
              </a:p>
            </p:txBody>
          </p:sp>
        </mc:Choice>
        <mc:Fallback>
          <p:sp>
            <p:nvSpPr>
              <p:cNvPr id="12" name="TextBox 11">
                <a:extLst>
                  <a:ext uri="{FF2B5EF4-FFF2-40B4-BE49-F238E27FC236}">
                    <a16:creationId xmlns:a16="http://schemas.microsoft.com/office/drawing/2014/main" id="{CE64783D-EEA4-4565-B59D-6D6232E14CE0}"/>
                  </a:ext>
                </a:extLst>
              </p:cNvPr>
              <p:cNvSpPr txBox="1">
                <a:spLocks noRot="1" noChangeAspect="1" noMove="1" noResize="1" noEditPoints="1" noAdjustHandles="1" noChangeArrowheads="1" noChangeShapeType="1" noTextEdit="1"/>
              </p:cNvSpPr>
              <p:nvPr/>
            </p:nvSpPr>
            <p:spPr>
              <a:xfrm>
                <a:off x="8007262" y="3924300"/>
                <a:ext cx="3086101" cy="369332"/>
              </a:xfrm>
              <a:prstGeom prst="rect">
                <a:avLst/>
              </a:prstGeom>
              <a:blipFill>
                <a:blip r:embed="rId5"/>
                <a:stretch>
                  <a:fillRect t="-10000" b="-26667"/>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290008C-2AAB-4BF9-ACA2-5C2B62E10B5F}"/>
              </a:ext>
            </a:extLst>
          </p:cNvPr>
          <p:cNvCxnSpPr/>
          <p:nvPr/>
        </p:nvCxnSpPr>
        <p:spPr>
          <a:xfrm>
            <a:off x="6731812" y="3332219"/>
            <a:ext cx="1368248" cy="70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698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C4A9-5E7D-46BA-ADE1-E5805546E0B2}"/>
              </a:ext>
            </a:extLst>
          </p:cNvPr>
          <p:cNvSpPr>
            <a:spLocks noGrp="1"/>
          </p:cNvSpPr>
          <p:nvPr>
            <p:ph type="title"/>
          </p:nvPr>
        </p:nvSpPr>
        <p:spPr>
          <a:xfrm>
            <a:off x="723899" y="0"/>
            <a:ext cx="10515600" cy="1325563"/>
          </a:xfrm>
        </p:spPr>
        <p:txBody>
          <a:bodyPr/>
          <a:lstStyle/>
          <a:p>
            <a:r>
              <a:rPr lang="ru-RU" dirty="0"/>
              <a:t>Сравнение матрицы Мура-</a:t>
            </a:r>
            <a:r>
              <a:rPr lang="ru-RU" dirty="0" err="1"/>
              <a:t>Пенроуза</a:t>
            </a:r>
            <a:r>
              <a:rPr lang="ru-RU" dirty="0"/>
              <a:t> и Регуляции Тихонова</a:t>
            </a:r>
            <a:endParaRPr lang="en-US" dirty="0"/>
          </a:p>
        </p:txBody>
      </p:sp>
      <p:sp>
        <p:nvSpPr>
          <p:cNvPr id="4" name="Slide Number Placeholder 3">
            <a:extLst>
              <a:ext uri="{FF2B5EF4-FFF2-40B4-BE49-F238E27FC236}">
                <a16:creationId xmlns:a16="http://schemas.microsoft.com/office/drawing/2014/main" id="{E900D9F4-6D75-47D0-BA2C-580C0D313ECA}"/>
              </a:ext>
            </a:extLst>
          </p:cNvPr>
          <p:cNvSpPr>
            <a:spLocks noGrp="1"/>
          </p:cNvSpPr>
          <p:nvPr>
            <p:ph type="sldNum" sz="quarter" idx="12"/>
          </p:nvPr>
        </p:nvSpPr>
        <p:spPr/>
        <p:txBody>
          <a:bodyPr/>
          <a:lstStyle/>
          <a:p>
            <a:fld id="{52237F93-75AE-440C-98BE-12EE260342C9}" type="slidenum">
              <a:rPr lang="ru-RU" smtClean="0"/>
              <a:t>14</a:t>
            </a:fld>
            <a:endParaRPr lang="ru-RU"/>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BE2CA8D-8865-4DC2-9A59-5B9D75E116D4}"/>
                  </a:ext>
                </a:extLst>
              </p:cNvPr>
              <p:cNvSpPr txBox="1"/>
              <p:nvPr/>
            </p:nvSpPr>
            <p:spPr>
              <a:xfrm>
                <a:off x="723899" y="1325563"/>
                <a:ext cx="10622075" cy="5753306"/>
              </a:xfrm>
              <a:prstGeom prst="rect">
                <a:avLst/>
              </a:prstGeom>
              <a:noFill/>
            </p:spPr>
            <p:txBody>
              <a:bodyPr wrap="none" rtlCol="0">
                <a:spAutoFit/>
              </a:bodyPr>
              <a:lstStyle/>
              <a:p>
                <a:r>
                  <a:rPr lang="ru-RU" sz="2400" b="1" dirty="0"/>
                  <a:t>Параметры модели:</a:t>
                </a:r>
              </a:p>
              <a:p>
                <a:pPr marL="342900" indent="-342900">
                  <a:buFont typeface="Arial" panose="020B0604020202020204" pitchFamily="34" charset="0"/>
                  <a:buChar char="•"/>
                </a:pPr>
                <a:r>
                  <a:rPr lang="ru-RU" sz="2400" dirty="0"/>
                  <a:t>Момент инерции аппарата: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ru-RU" sz="2400" b="0" i="1" smtClean="0">
                            <a:latin typeface="Cambria Math" panose="02040503050406030204" pitchFamily="18" charset="0"/>
                          </a:rPr>
                          <m:t>ка</m:t>
                        </m:r>
                      </m:sub>
                    </m:sSub>
                    <m:r>
                      <a:rPr lang="ru-RU" sz="2400" b="0" i="1" smtClean="0">
                        <a:latin typeface="Cambria Math" panose="02040503050406030204" pitchFamily="18" charset="0"/>
                      </a:rPr>
                      <m:t>=</m:t>
                    </m:r>
                    <m:d>
                      <m:dPr>
                        <m:begChr m:val="["/>
                        <m:endChr m:val="]"/>
                        <m:ctrlPr>
                          <a:rPr lang="ru-RU" sz="2400" b="0" i="1" smtClean="0">
                            <a:latin typeface="Cambria Math" panose="02040503050406030204" pitchFamily="18" charset="0"/>
                          </a:rPr>
                        </m:ctrlPr>
                      </m:dPr>
                      <m:e>
                        <m:m>
                          <m:mPr>
                            <m:mcs>
                              <m:mc>
                                <m:mcPr>
                                  <m:count m:val="3"/>
                                  <m:mcJc m:val="center"/>
                                </m:mcPr>
                              </m:mc>
                            </m:mcs>
                            <m:ctrlPr>
                              <a:rPr lang="ru-RU" sz="2400" b="0" i="1" smtClean="0">
                                <a:latin typeface="Cambria Math" panose="02040503050406030204" pitchFamily="18" charset="0"/>
                              </a:rPr>
                            </m:ctrlPr>
                          </m:mPr>
                          <m:mr>
                            <m:e>
                              <m:r>
                                <m:rPr>
                                  <m:brk m:alnAt="7"/>
                                </m:rPr>
                                <a:rPr lang="ru-RU" sz="2400" b="0" i="1" smtClean="0">
                                  <a:latin typeface="Cambria Math" panose="02040503050406030204" pitchFamily="18" charset="0"/>
                                </a:rPr>
                                <m:t>0,0113</m:t>
                              </m:r>
                            </m:e>
                            <m:e>
                              <m:r>
                                <a:rPr lang="en-US" sz="2400" b="0" i="1" smtClean="0">
                                  <a:latin typeface="Cambria Math" panose="02040503050406030204" pitchFamily="18" charset="0"/>
                                </a:rPr>
                                <m:t>0</m:t>
                              </m:r>
                            </m:e>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e>
                              <m:r>
                                <a:rPr lang="ru-RU" sz="2400" b="0" i="1" smtClean="0">
                                  <a:latin typeface="Cambria Math" panose="02040503050406030204" pitchFamily="18" charset="0"/>
                                </a:rPr>
                                <m:t>0,0111</m:t>
                              </m:r>
                            </m:e>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e>
                              <m:r>
                                <a:rPr lang="en-US" sz="2400" b="0" i="1" smtClean="0">
                                  <a:latin typeface="Cambria Math" panose="02040503050406030204" pitchFamily="18" charset="0"/>
                                </a:rPr>
                                <m:t>0</m:t>
                              </m:r>
                            </m:e>
                            <m:e>
                              <m:r>
                                <a:rPr lang="ru-RU" sz="2400" b="0" i="1" smtClean="0">
                                  <a:latin typeface="Cambria Math" panose="02040503050406030204" pitchFamily="18" charset="0"/>
                                </a:rPr>
                                <m:t>0,0046</m:t>
                              </m:r>
                            </m:e>
                          </m:mr>
                        </m:m>
                      </m:e>
                    </m:d>
                    <m:r>
                      <a:rPr lang="ru-RU" sz="2400" b="0" i="1" smtClean="0">
                        <a:latin typeface="Cambria Math" panose="02040503050406030204" pitchFamily="18" charset="0"/>
                      </a:rPr>
                      <m:t> кг</m:t>
                    </m:r>
                    <m:r>
                      <a:rPr lang="ru-RU"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ru-RU" sz="2400" b="0" i="1" smtClean="0">
                            <a:latin typeface="Cambria Math" panose="02040503050406030204" pitchFamily="18" charset="0"/>
                            <a:ea typeface="Cambria Math" panose="02040503050406030204" pitchFamily="18" charset="0"/>
                          </a:rPr>
                          <m:t>м</m:t>
                        </m:r>
                      </m:e>
                      <m:sup>
                        <m:r>
                          <a:rPr lang="en-US" sz="2400" b="0" i="1" smtClean="0">
                            <a:latin typeface="Cambria Math" panose="02040503050406030204" pitchFamily="18" charset="0"/>
                            <a:ea typeface="Cambria Math" panose="02040503050406030204" pitchFamily="18" charset="0"/>
                          </a:rPr>
                          <m:t>2</m:t>
                        </m:r>
                      </m:sup>
                    </m:sSup>
                  </m:oMath>
                </a14:m>
                <a:endParaRPr lang="ru-RU" sz="2400" dirty="0"/>
              </a:p>
              <a:p>
                <a:pPr marL="342900" indent="-342900">
                  <a:buFont typeface="Arial" panose="020B0604020202020204" pitchFamily="34" charset="0"/>
                  <a:buChar char="•"/>
                </a:pPr>
                <a:r>
                  <a:rPr lang="ru-RU" sz="2400" dirty="0"/>
                  <a:t>4 маховика, </a:t>
                </a:r>
                <a:r>
                  <a:rPr lang="ru-RU" sz="2400" dirty="0" err="1"/>
                  <a:t>тэтраэдрическая</a:t>
                </a:r>
                <a:r>
                  <a:rPr lang="ru-RU" sz="2400" dirty="0"/>
                  <a:t> схема размещения</a:t>
                </a:r>
              </a:p>
              <a:p>
                <a:pPr marL="342900" indent="-342900">
                  <a:buFont typeface="Arial" panose="020B0604020202020204" pitchFamily="34" charset="0"/>
                  <a:buChar char="•"/>
                </a:pPr>
                <a:r>
                  <a:rPr lang="ru-RU" sz="2400" dirty="0"/>
                  <a:t>Момент инерции маховика: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0,1147</m:t>
                              </m:r>
                            </m:e>
                            <m:e>
                              <m:r>
                                <a:rPr lang="en-US" sz="2400" b="0" i="1" smtClean="0">
                                  <a:latin typeface="Cambria Math" panose="02040503050406030204" pitchFamily="18" charset="0"/>
                                </a:rPr>
                                <m:t>0</m:t>
                              </m:r>
                            </m:e>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e>
                              <m:r>
                                <a:rPr lang="en-US" sz="2400" b="0" i="1" smtClean="0">
                                  <a:latin typeface="Cambria Math" panose="02040503050406030204" pitchFamily="18" charset="0"/>
                                </a:rPr>
                                <m:t>0,0612</m:t>
                              </m:r>
                            </m:e>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e>
                              <m:r>
                                <a:rPr lang="en-US" sz="2400" b="0" i="1" smtClean="0">
                                  <a:latin typeface="Cambria Math" panose="02040503050406030204" pitchFamily="18" charset="0"/>
                                </a:rPr>
                                <m:t>0</m:t>
                              </m:r>
                            </m:e>
                            <m:e>
                              <m:r>
                                <a:rPr lang="en-US" sz="2400" b="0" i="1" smtClean="0">
                                  <a:latin typeface="Cambria Math" panose="02040503050406030204" pitchFamily="18" charset="0"/>
                                </a:rPr>
                                <m:t>0,0612</m:t>
                              </m:r>
                            </m:e>
                          </m:mr>
                        </m:m>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−3</m:t>
                        </m:r>
                      </m:sup>
                    </m:sSup>
                    <m:r>
                      <a:rPr lang="ru-RU" sz="2400" b="0" i="1" smtClean="0">
                        <a:latin typeface="Cambria Math" panose="02040503050406030204" pitchFamily="18" charset="0"/>
                        <a:ea typeface="Cambria Math" panose="02040503050406030204" pitchFamily="18" charset="0"/>
                      </a:rPr>
                      <m:t> кг⋅</m:t>
                    </m:r>
                    <m:sSup>
                      <m:sSupPr>
                        <m:ctrlPr>
                          <a:rPr lang="en-US" sz="2400" b="0" i="1" smtClean="0">
                            <a:latin typeface="Cambria Math" panose="02040503050406030204" pitchFamily="18" charset="0"/>
                            <a:ea typeface="Cambria Math" panose="02040503050406030204" pitchFamily="18" charset="0"/>
                          </a:rPr>
                        </m:ctrlPr>
                      </m:sSupPr>
                      <m:e>
                        <m:r>
                          <a:rPr lang="ru-RU" sz="2400" b="0" i="1" smtClean="0">
                            <a:latin typeface="Cambria Math" panose="02040503050406030204" pitchFamily="18" charset="0"/>
                            <a:ea typeface="Cambria Math" panose="02040503050406030204" pitchFamily="18" charset="0"/>
                          </a:rPr>
                          <m:t>м</m:t>
                        </m:r>
                      </m:e>
                      <m:sup>
                        <m:r>
                          <a:rPr lang="en-US" sz="2400" b="0" i="1" smtClean="0">
                            <a:latin typeface="Cambria Math" panose="02040503050406030204" pitchFamily="18" charset="0"/>
                            <a:ea typeface="Cambria Math" panose="02040503050406030204" pitchFamily="18" charset="0"/>
                          </a:rPr>
                          <m:t>2</m:t>
                        </m:r>
                      </m:sup>
                    </m:sSup>
                  </m:oMath>
                </a14:m>
                <a:r>
                  <a:rPr lang="en-US" sz="2400" dirty="0"/>
                  <a:t> </a:t>
                </a:r>
              </a:p>
              <a:p>
                <a:pPr marL="342900" indent="-342900">
                  <a:buFont typeface="Arial" panose="020B0604020202020204" pitchFamily="34" charset="0"/>
                  <a:buChar char="•"/>
                </a:pPr>
                <a:r>
                  <a:rPr lang="ru-RU" sz="2400" dirty="0"/>
                  <a:t>Модель управления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𝑐𝑚𝑑</m:t>
                        </m:r>
                      </m:sub>
                    </m:sSub>
                    <m:r>
                      <a:rPr lang="en-US" sz="2400" b="0" i="1" smtClean="0">
                        <a:latin typeface="Cambria Math" panose="02040503050406030204" pitchFamily="18" charset="0"/>
                      </a:rPr>
                      <m:t>=</m:t>
                    </m:r>
                    <m:r>
                      <a:rPr lang="en-US" sz="2400" b="0" i="1" smtClean="0">
                        <a:latin typeface="Cambria Math" panose="02040503050406030204" pitchFamily="18" charset="0"/>
                      </a:rPr>
                      <m:t>𝑃𝐷</m:t>
                    </m:r>
                    <m:r>
                      <a:rPr lang="ru-RU" sz="2400" b="0" i="1" smtClean="0">
                        <a:latin typeface="Cambria Math" panose="02040503050406030204" pitchFamily="18" charset="0"/>
                      </a:rPr>
                      <m:t>−регулятор</m:t>
                    </m:r>
                  </m:oMath>
                </a14:m>
                <a:r>
                  <a:rPr lang="ru-RU" sz="2400" dirty="0"/>
                  <a:t> с параметрами:</a:t>
                </a:r>
              </a:p>
              <a:p>
                <a:pPr marL="800100" lvl="1"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0,022, 0,02, 0,013</m:t>
                        </m:r>
                      </m:e>
                    </m:d>
                  </m:oMath>
                </a14:m>
                <a:endParaRPr lang="en-US" sz="2400" b="0" dirty="0"/>
              </a:p>
              <a:p>
                <a:pPr marL="800100" lvl="1" indent="-34290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=[0, 0</m:t>
                    </m:r>
                    <m:r>
                      <a:rPr lang="ru-RU" sz="2400" b="0" i="1" smtClean="0">
                        <a:latin typeface="Cambria Math" panose="02040503050406030204" pitchFamily="18" charset="0"/>
                      </a:rPr>
                      <m:t>3</m:t>
                    </m:r>
                    <m:r>
                      <a:rPr lang="en-US" sz="2400" b="0" i="1" smtClean="0">
                        <a:latin typeface="Cambria Math" panose="02040503050406030204" pitchFamily="18" charset="0"/>
                      </a:rPr>
                      <m:t>5, 0, 0</m:t>
                    </m:r>
                    <m:r>
                      <a:rPr lang="ru-RU" sz="2400" b="0" i="1" smtClean="0">
                        <a:latin typeface="Cambria Math" panose="02040503050406030204" pitchFamily="18" charset="0"/>
                      </a:rPr>
                      <m:t>3</m:t>
                    </m:r>
                    <m:r>
                      <a:rPr lang="en-US" sz="2400" b="0" i="1" smtClean="0">
                        <a:latin typeface="Cambria Math" panose="02040503050406030204" pitchFamily="18" charset="0"/>
                      </a:rPr>
                      <m:t>, 0,0</m:t>
                    </m:r>
                    <m:r>
                      <a:rPr lang="ru-RU" sz="2400" b="0" i="1" smtClean="0">
                        <a:latin typeface="Cambria Math" panose="02040503050406030204" pitchFamily="18" charset="0"/>
                      </a:rPr>
                      <m:t>1</m:t>
                    </m:r>
                    <m:r>
                      <a:rPr lang="en-US" sz="2400" b="0" i="1" smtClean="0">
                        <a:latin typeface="Cambria Math" panose="02040503050406030204" pitchFamily="18" charset="0"/>
                      </a:rPr>
                      <m:t>]</m:t>
                    </m:r>
                  </m:oMath>
                </a14:m>
                <a:endParaRPr lang="ru-RU" sz="2400" b="0" dirty="0"/>
              </a:p>
              <a:p>
                <a:pPr marL="800100" lvl="1" indent="-342900">
                  <a:buFont typeface="Arial" panose="020B0604020202020204" pitchFamily="34" charset="0"/>
                  <a:buChar char="•"/>
                </a:pPr>
                <a:r>
                  <a:rPr lang="ru-RU" sz="2400" b="0" dirty="0"/>
                  <a:t>Учтено насыщение маховико</a:t>
                </a:r>
                <a:r>
                  <a:rPr lang="ru-RU" sz="2400" dirty="0"/>
                  <a:t>в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𝑐𝑚𝑑</m:t>
                        </m:r>
                      </m:sub>
                    </m:sSub>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𝑚𝑎𝑥</m:t>
                        </m:r>
                      </m:sub>
                    </m:sSub>
                  </m:oMath>
                </a14:m>
                <a:endParaRPr lang="en-US" sz="2400" dirty="0"/>
              </a:p>
              <a:p>
                <a:pPr marL="355600" lvl="1" indent="-355600">
                  <a:buFont typeface="Arial" panose="020B0604020202020204" pitchFamily="34" charset="0"/>
                  <a:buChar char="•"/>
                </a:pPr>
                <a:r>
                  <a:rPr lang="ru-RU" sz="2400" dirty="0"/>
                  <a:t>Интегратор:  метод Рунге-Кутты 4-го порядка</a:t>
                </a:r>
              </a:p>
              <a:p>
                <a:pPr marL="812800" lvl="2" indent="-355600">
                  <a:buFont typeface="Arial" panose="020B0604020202020204" pitchFamily="34" charset="0"/>
                  <a:buChar char="•"/>
                </a:pPr>
                <a:r>
                  <a:rPr lang="ru-RU" sz="2400" b="0" dirty="0"/>
                  <a:t>Шаг интегрирования </a:t>
                </a:r>
                <a14:m>
                  <m:oMath xmlns:m="http://schemas.openxmlformats.org/officeDocument/2006/math">
                    <m:r>
                      <m:rPr>
                        <m:sty m:val="p"/>
                      </m:rPr>
                      <a:rPr lang="ru-RU" sz="2400" b="0" i="0" smtClean="0">
                        <a:latin typeface="Cambria Math" panose="02040503050406030204" pitchFamily="18" charset="0"/>
                      </a:rPr>
                      <m:t>Δ</m:t>
                    </m:r>
                    <m:r>
                      <a:rPr lang="en-US" sz="2400" b="0" i="1" smtClean="0">
                        <a:latin typeface="Cambria Math" panose="02040503050406030204" pitchFamily="18" charset="0"/>
                      </a:rPr>
                      <m:t>𝑡</m:t>
                    </m:r>
                    <m:r>
                      <a:rPr lang="en-US" sz="2400" b="0" i="1" smtClean="0">
                        <a:latin typeface="Cambria Math" panose="02040503050406030204" pitchFamily="18" charset="0"/>
                      </a:rPr>
                      <m:t>=0.01 </m:t>
                    </m:r>
                    <m:r>
                      <a:rPr lang="en-US" sz="2400" b="0" i="1" smtClean="0">
                        <a:latin typeface="Cambria Math" panose="02040503050406030204" pitchFamily="18" charset="0"/>
                      </a:rPr>
                      <m:t>𝑐</m:t>
                    </m:r>
                    <m:r>
                      <a:rPr lang="en-US" sz="2400" b="0" i="1" smtClean="0">
                        <a:latin typeface="Cambria Math" panose="02040503050406030204" pitchFamily="18" charset="0"/>
                      </a:rPr>
                      <m:t>.</m:t>
                    </m:r>
                  </m:oMath>
                </a14:m>
                <a:endParaRPr lang="en-US" sz="2400" b="0" dirty="0"/>
              </a:p>
              <a:p>
                <a:pPr marL="355600" lvl="1" indent="-355600">
                  <a:buFont typeface="Arial" panose="020B0604020202020204" pitchFamily="34" charset="0"/>
                  <a:buChar char="•"/>
                </a:pPr>
                <a:r>
                  <a:rPr lang="ru-RU" sz="2400" dirty="0"/>
                  <a:t>Заданный угол: крен – 50</a:t>
                </a:r>
                <a:r>
                  <a:rPr lang="en-US" sz="2400" dirty="0"/>
                  <a:t>°</a:t>
                </a:r>
                <a:r>
                  <a:rPr lang="ru-RU" sz="2400" dirty="0"/>
                  <a:t>, тангаж – 0</a:t>
                </a:r>
                <a:r>
                  <a:rPr lang="en-US" sz="2400" dirty="0"/>
                  <a:t>°</a:t>
                </a:r>
                <a:r>
                  <a:rPr lang="ru-RU" sz="2400" dirty="0"/>
                  <a:t>, Рысканье – 0</a:t>
                </a:r>
                <a:r>
                  <a:rPr lang="en-US" sz="2400" dirty="0"/>
                  <a:t>°</a:t>
                </a:r>
                <a:endParaRPr lang="en-US" sz="2400" b="0" dirty="0"/>
              </a:p>
              <a:p>
                <a:pPr lvl="1"/>
                <a:endParaRPr lang="en-US" b="0" dirty="0"/>
              </a:p>
            </p:txBody>
          </p:sp>
        </mc:Choice>
        <mc:Fallback>
          <p:sp>
            <p:nvSpPr>
              <p:cNvPr id="3" name="TextBox 2">
                <a:extLst>
                  <a:ext uri="{FF2B5EF4-FFF2-40B4-BE49-F238E27FC236}">
                    <a16:creationId xmlns:a16="http://schemas.microsoft.com/office/drawing/2014/main" id="{6BE2CA8D-8865-4DC2-9A59-5B9D75E116D4}"/>
                  </a:ext>
                </a:extLst>
              </p:cNvPr>
              <p:cNvSpPr txBox="1">
                <a:spLocks noRot="1" noChangeAspect="1" noMove="1" noResize="1" noEditPoints="1" noAdjustHandles="1" noChangeArrowheads="1" noChangeShapeType="1" noTextEdit="1"/>
              </p:cNvSpPr>
              <p:nvPr/>
            </p:nvSpPr>
            <p:spPr>
              <a:xfrm>
                <a:off x="723899" y="1325563"/>
                <a:ext cx="10622075" cy="5753306"/>
              </a:xfrm>
              <a:prstGeom prst="rect">
                <a:avLst/>
              </a:prstGeom>
              <a:blipFill>
                <a:blip r:embed="rId2"/>
                <a:stretch>
                  <a:fillRect l="-918" t="-847"/>
                </a:stretch>
              </a:blipFill>
            </p:spPr>
            <p:txBody>
              <a:bodyPr/>
              <a:lstStyle/>
              <a:p>
                <a:r>
                  <a:rPr lang="en-US">
                    <a:noFill/>
                  </a:rPr>
                  <a:t> </a:t>
                </a:r>
              </a:p>
            </p:txBody>
          </p:sp>
        </mc:Fallback>
      </mc:AlternateContent>
    </p:spTree>
    <p:extLst>
      <p:ext uri="{BB962C8B-B14F-4D97-AF65-F5344CB8AC3E}">
        <p14:creationId xmlns:p14="http://schemas.microsoft.com/office/powerpoint/2010/main" val="318134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C4A9-5E7D-46BA-ADE1-E5805546E0B2}"/>
              </a:ext>
            </a:extLst>
          </p:cNvPr>
          <p:cNvSpPr>
            <a:spLocks noGrp="1"/>
          </p:cNvSpPr>
          <p:nvPr>
            <p:ph type="title"/>
          </p:nvPr>
        </p:nvSpPr>
        <p:spPr>
          <a:xfrm>
            <a:off x="723899" y="0"/>
            <a:ext cx="10515600" cy="1325563"/>
          </a:xfrm>
        </p:spPr>
        <p:txBody>
          <a:bodyPr/>
          <a:lstStyle/>
          <a:p>
            <a:r>
              <a:rPr lang="ru-RU" dirty="0"/>
              <a:t>Сравнение матрицы Мура-</a:t>
            </a:r>
            <a:r>
              <a:rPr lang="ru-RU" dirty="0" err="1"/>
              <a:t>Пенроуза</a:t>
            </a:r>
            <a:r>
              <a:rPr lang="ru-RU" dirty="0"/>
              <a:t> и Регуляции Тихонова</a:t>
            </a:r>
            <a:endParaRPr lang="en-US" dirty="0"/>
          </a:p>
        </p:txBody>
      </p:sp>
      <p:sp>
        <p:nvSpPr>
          <p:cNvPr id="4" name="Slide Number Placeholder 3">
            <a:extLst>
              <a:ext uri="{FF2B5EF4-FFF2-40B4-BE49-F238E27FC236}">
                <a16:creationId xmlns:a16="http://schemas.microsoft.com/office/drawing/2014/main" id="{E900D9F4-6D75-47D0-BA2C-580C0D313ECA}"/>
              </a:ext>
            </a:extLst>
          </p:cNvPr>
          <p:cNvSpPr>
            <a:spLocks noGrp="1"/>
          </p:cNvSpPr>
          <p:nvPr>
            <p:ph type="sldNum" sz="quarter" idx="12"/>
          </p:nvPr>
        </p:nvSpPr>
        <p:spPr/>
        <p:txBody>
          <a:bodyPr/>
          <a:lstStyle/>
          <a:p>
            <a:fld id="{52237F93-75AE-440C-98BE-12EE260342C9}" type="slidenum">
              <a:rPr lang="ru-RU" smtClean="0"/>
              <a:t>15</a:t>
            </a:fld>
            <a:endParaRPr lang="ru-RU"/>
          </a:p>
        </p:txBody>
      </p:sp>
      <p:sp>
        <p:nvSpPr>
          <p:cNvPr id="3" name="TextBox 2">
            <a:extLst>
              <a:ext uri="{FF2B5EF4-FFF2-40B4-BE49-F238E27FC236}">
                <a16:creationId xmlns:a16="http://schemas.microsoft.com/office/drawing/2014/main" id="{6BE2CA8D-8865-4DC2-9A59-5B9D75E116D4}"/>
              </a:ext>
            </a:extLst>
          </p:cNvPr>
          <p:cNvSpPr txBox="1"/>
          <p:nvPr/>
        </p:nvSpPr>
        <p:spPr>
          <a:xfrm>
            <a:off x="723899" y="1325563"/>
            <a:ext cx="646331" cy="800219"/>
          </a:xfrm>
          <a:prstGeom prst="rect">
            <a:avLst/>
          </a:prstGeom>
          <a:noFill/>
        </p:spPr>
        <p:txBody>
          <a:bodyPr wrap="none" rtlCol="0">
            <a:spAutoFit/>
          </a:bodyPr>
          <a:lstStyle/>
          <a:p>
            <a:pPr marL="0" lvl="1"/>
            <a:endParaRPr lang="en-US" sz="2800" b="0" dirty="0"/>
          </a:p>
          <a:p>
            <a:pPr lvl="1"/>
            <a:endParaRPr lang="en-US" b="0" dirty="0"/>
          </a:p>
        </p:txBody>
      </p:sp>
      <p:pic>
        <p:nvPicPr>
          <p:cNvPr id="10" name="Picture 9">
            <a:extLst>
              <a:ext uri="{FF2B5EF4-FFF2-40B4-BE49-F238E27FC236}">
                <a16:creationId xmlns:a16="http://schemas.microsoft.com/office/drawing/2014/main" id="{F1FA9617-35E3-4CF0-82BC-2BB8D052B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45" y="1531937"/>
            <a:ext cx="5334000" cy="4000500"/>
          </a:xfrm>
          <a:prstGeom prst="rect">
            <a:avLst/>
          </a:prstGeom>
        </p:spPr>
      </p:pic>
      <p:pic>
        <p:nvPicPr>
          <p:cNvPr id="14" name="Picture 13">
            <a:extLst>
              <a:ext uri="{FF2B5EF4-FFF2-40B4-BE49-F238E27FC236}">
                <a16:creationId xmlns:a16="http://schemas.microsoft.com/office/drawing/2014/main" id="{2074A82B-AC6C-487C-8D28-324045820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545" y="1531937"/>
            <a:ext cx="5334000" cy="4000500"/>
          </a:xfrm>
          <a:prstGeom prst="rect">
            <a:avLst/>
          </a:prstGeom>
        </p:spPr>
      </p:pic>
    </p:spTree>
    <p:extLst>
      <p:ext uri="{BB962C8B-B14F-4D97-AF65-F5344CB8AC3E}">
        <p14:creationId xmlns:p14="http://schemas.microsoft.com/office/powerpoint/2010/main" val="1517247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C4A9-5E7D-46BA-ADE1-E5805546E0B2}"/>
              </a:ext>
            </a:extLst>
          </p:cNvPr>
          <p:cNvSpPr>
            <a:spLocks noGrp="1"/>
          </p:cNvSpPr>
          <p:nvPr>
            <p:ph type="title"/>
          </p:nvPr>
        </p:nvSpPr>
        <p:spPr>
          <a:xfrm>
            <a:off x="723899" y="0"/>
            <a:ext cx="10515600" cy="1325563"/>
          </a:xfrm>
        </p:spPr>
        <p:txBody>
          <a:bodyPr/>
          <a:lstStyle/>
          <a:p>
            <a:r>
              <a:rPr lang="ru-RU" dirty="0"/>
              <a:t>Сравнение матрицы Мура-</a:t>
            </a:r>
            <a:r>
              <a:rPr lang="ru-RU" dirty="0" err="1"/>
              <a:t>Пенроуза</a:t>
            </a:r>
            <a:r>
              <a:rPr lang="ru-RU" dirty="0"/>
              <a:t> и Регуляции Тихонова</a:t>
            </a:r>
            <a:endParaRPr lang="en-US" dirty="0"/>
          </a:p>
        </p:txBody>
      </p:sp>
      <p:sp>
        <p:nvSpPr>
          <p:cNvPr id="4" name="Slide Number Placeholder 3">
            <a:extLst>
              <a:ext uri="{FF2B5EF4-FFF2-40B4-BE49-F238E27FC236}">
                <a16:creationId xmlns:a16="http://schemas.microsoft.com/office/drawing/2014/main" id="{E900D9F4-6D75-47D0-BA2C-580C0D313ECA}"/>
              </a:ext>
            </a:extLst>
          </p:cNvPr>
          <p:cNvSpPr>
            <a:spLocks noGrp="1"/>
          </p:cNvSpPr>
          <p:nvPr>
            <p:ph type="sldNum" sz="quarter" idx="12"/>
          </p:nvPr>
        </p:nvSpPr>
        <p:spPr/>
        <p:txBody>
          <a:bodyPr/>
          <a:lstStyle/>
          <a:p>
            <a:fld id="{52237F93-75AE-440C-98BE-12EE260342C9}" type="slidenum">
              <a:rPr lang="ru-RU" smtClean="0"/>
              <a:t>16</a:t>
            </a:fld>
            <a:endParaRPr lang="ru-RU"/>
          </a:p>
        </p:txBody>
      </p:sp>
      <p:sp>
        <p:nvSpPr>
          <p:cNvPr id="3" name="TextBox 2">
            <a:extLst>
              <a:ext uri="{FF2B5EF4-FFF2-40B4-BE49-F238E27FC236}">
                <a16:creationId xmlns:a16="http://schemas.microsoft.com/office/drawing/2014/main" id="{6BE2CA8D-8865-4DC2-9A59-5B9D75E116D4}"/>
              </a:ext>
            </a:extLst>
          </p:cNvPr>
          <p:cNvSpPr txBox="1"/>
          <p:nvPr/>
        </p:nvSpPr>
        <p:spPr>
          <a:xfrm>
            <a:off x="723899" y="1325563"/>
            <a:ext cx="646331" cy="800219"/>
          </a:xfrm>
          <a:prstGeom prst="rect">
            <a:avLst/>
          </a:prstGeom>
          <a:noFill/>
        </p:spPr>
        <p:txBody>
          <a:bodyPr wrap="none" rtlCol="0">
            <a:spAutoFit/>
          </a:bodyPr>
          <a:lstStyle/>
          <a:p>
            <a:pPr marL="0" lvl="1"/>
            <a:endParaRPr lang="en-US" sz="2800" b="0" dirty="0"/>
          </a:p>
          <a:p>
            <a:pPr lvl="1"/>
            <a:endParaRPr lang="en-US" b="0" dirty="0"/>
          </a:p>
        </p:txBody>
      </p:sp>
      <p:pic>
        <p:nvPicPr>
          <p:cNvPr id="6" name="Picture 5">
            <a:extLst>
              <a:ext uri="{FF2B5EF4-FFF2-40B4-BE49-F238E27FC236}">
                <a16:creationId xmlns:a16="http://schemas.microsoft.com/office/drawing/2014/main" id="{FD3004E4-1161-4DA0-A7A8-0B1B7A206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13" y="1710828"/>
            <a:ext cx="5334000" cy="4000500"/>
          </a:xfrm>
          <a:prstGeom prst="rect">
            <a:avLst/>
          </a:prstGeom>
        </p:spPr>
      </p:pic>
      <p:pic>
        <p:nvPicPr>
          <p:cNvPr id="8" name="Picture 7">
            <a:extLst>
              <a:ext uri="{FF2B5EF4-FFF2-40B4-BE49-F238E27FC236}">
                <a16:creationId xmlns:a16="http://schemas.microsoft.com/office/drawing/2014/main" id="{C9BE9938-5D2D-4F65-8086-0D012163B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5672"/>
            <a:ext cx="5334000" cy="4000500"/>
          </a:xfrm>
          <a:prstGeom prst="rect">
            <a:avLst/>
          </a:prstGeom>
        </p:spPr>
      </p:pic>
    </p:spTree>
    <p:extLst>
      <p:ext uri="{BB962C8B-B14F-4D97-AF65-F5344CB8AC3E}">
        <p14:creationId xmlns:p14="http://schemas.microsoft.com/office/powerpoint/2010/main" val="19545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C4A9-5E7D-46BA-ADE1-E5805546E0B2}"/>
              </a:ext>
            </a:extLst>
          </p:cNvPr>
          <p:cNvSpPr>
            <a:spLocks noGrp="1"/>
          </p:cNvSpPr>
          <p:nvPr>
            <p:ph type="title"/>
          </p:nvPr>
        </p:nvSpPr>
        <p:spPr>
          <a:xfrm>
            <a:off x="723899" y="0"/>
            <a:ext cx="10515600" cy="1325563"/>
          </a:xfrm>
        </p:spPr>
        <p:txBody>
          <a:bodyPr/>
          <a:lstStyle/>
          <a:p>
            <a:r>
              <a:rPr lang="ru-RU" dirty="0"/>
              <a:t>Сравнение матрицы Мура-</a:t>
            </a:r>
            <a:r>
              <a:rPr lang="ru-RU" dirty="0" err="1"/>
              <a:t>Пенроуза</a:t>
            </a:r>
            <a:r>
              <a:rPr lang="ru-RU" dirty="0"/>
              <a:t> и Регуляции Тихонова</a:t>
            </a:r>
            <a:endParaRPr lang="en-US" dirty="0"/>
          </a:p>
        </p:txBody>
      </p:sp>
      <p:sp>
        <p:nvSpPr>
          <p:cNvPr id="4" name="Slide Number Placeholder 3">
            <a:extLst>
              <a:ext uri="{FF2B5EF4-FFF2-40B4-BE49-F238E27FC236}">
                <a16:creationId xmlns:a16="http://schemas.microsoft.com/office/drawing/2014/main" id="{E900D9F4-6D75-47D0-BA2C-580C0D313ECA}"/>
              </a:ext>
            </a:extLst>
          </p:cNvPr>
          <p:cNvSpPr>
            <a:spLocks noGrp="1"/>
          </p:cNvSpPr>
          <p:nvPr>
            <p:ph type="sldNum" sz="quarter" idx="12"/>
          </p:nvPr>
        </p:nvSpPr>
        <p:spPr>
          <a:xfrm>
            <a:off x="8496299" y="6368225"/>
            <a:ext cx="2743200" cy="365125"/>
          </a:xfrm>
        </p:spPr>
        <p:txBody>
          <a:bodyPr/>
          <a:lstStyle/>
          <a:p>
            <a:fld id="{52237F93-75AE-440C-98BE-12EE260342C9}" type="slidenum">
              <a:rPr lang="ru-RU" smtClean="0"/>
              <a:t>17</a:t>
            </a:fld>
            <a:endParaRPr lang="ru-RU"/>
          </a:p>
        </p:txBody>
      </p:sp>
      <p:sp>
        <p:nvSpPr>
          <p:cNvPr id="3" name="TextBox 2">
            <a:extLst>
              <a:ext uri="{FF2B5EF4-FFF2-40B4-BE49-F238E27FC236}">
                <a16:creationId xmlns:a16="http://schemas.microsoft.com/office/drawing/2014/main" id="{6BE2CA8D-8865-4DC2-9A59-5B9D75E116D4}"/>
              </a:ext>
            </a:extLst>
          </p:cNvPr>
          <p:cNvSpPr txBox="1"/>
          <p:nvPr/>
        </p:nvSpPr>
        <p:spPr>
          <a:xfrm>
            <a:off x="723898" y="1325562"/>
            <a:ext cx="646331" cy="800219"/>
          </a:xfrm>
          <a:prstGeom prst="rect">
            <a:avLst/>
          </a:prstGeom>
          <a:noFill/>
        </p:spPr>
        <p:txBody>
          <a:bodyPr wrap="none" rtlCol="0">
            <a:spAutoFit/>
          </a:bodyPr>
          <a:lstStyle/>
          <a:p>
            <a:pPr marL="0" lvl="1"/>
            <a:endParaRPr lang="en-US" sz="2800" b="0" dirty="0"/>
          </a:p>
          <a:p>
            <a:pPr lvl="1"/>
            <a:endParaRPr lang="en-US" b="0" dirty="0"/>
          </a:p>
        </p:txBody>
      </p:sp>
      <p:pic>
        <p:nvPicPr>
          <p:cNvPr id="12" name="Picture 11">
            <a:extLst>
              <a:ext uri="{FF2B5EF4-FFF2-40B4-BE49-F238E27FC236}">
                <a16:creationId xmlns:a16="http://schemas.microsoft.com/office/drawing/2014/main" id="{6C994D46-9845-41AD-9F53-40837B87A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196" y="1330155"/>
            <a:ext cx="6016804" cy="4512603"/>
          </a:xfrm>
          <a:prstGeom prst="rect">
            <a:avLst/>
          </a:prstGeom>
        </p:spPr>
      </p:pic>
      <p:pic>
        <p:nvPicPr>
          <p:cNvPr id="14" name="Picture 13">
            <a:extLst>
              <a:ext uri="{FF2B5EF4-FFF2-40B4-BE49-F238E27FC236}">
                <a16:creationId xmlns:a16="http://schemas.microsoft.com/office/drawing/2014/main" id="{E3BB9975-659E-4836-B8B6-DC414F41B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62" y="1428750"/>
            <a:ext cx="5825837" cy="4369378"/>
          </a:xfrm>
          <a:prstGeom prst="rect">
            <a:avLst/>
          </a:prstGeom>
        </p:spPr>
      </p:pic>
    </p:spTree>
    <p:extLst>
      <p:ext uri="{BB962C8B-B14F-4D97-AF65-F5344CB8AC3E}">
        <p14:creationId xmlns:p14="http://schemas.microsoft.com/office/powerpoint/2010/main" val="3602945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B75BF609-D7D2-FA6A-9F33-2987F2BEF533}"/>
              </a:ext>
            </a:extLst>
          </p:cNvPr>
          <p:cNvSpPr>
            <a:spLocks noGrp="1"/>
          </p:cNvSpPr>
          <p:nvPr>
            <p:ph type="sldNum" sz="quarter" idx="12"/>
          </p:nvPr>
        </p:nvSpPr>
        <p:spPr/>
        <p:txBody>
          <a:bodyPr/>
          <a:lstStyle/>
          <a:p>
            <a:fld id="{52237F93-75AE-440C-98BE-12EE260342C9}" type="slidenum">
              <a:rPr lang="ru-RU" smtClean="0"/>
              <a:t>18</a:t>
            </a:fld>
            <a:endParaRPr lang="ru-RU"/>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95B9D2-47A6-EDBD-5F20-FBC7ABF369D2}"/>
                  </a:ext>
                </a:extLst>
              </p:cNvPr>
              <p:cNvSpPr txBox="1"/>
              <p:nvPr/>
            </p:nvSpPr>
            <p:spPr>
              <a:xfrm>
                <a:off x="669470" y="335846"/>
                <a:ext cx="10684330" cy="5355312"/>
              </a:xfrm>
              <a:prstGeom prst="rect">
                <a:avLst/>
              </a:prstGeom>
              <a:noFill/>
            </p:spPr>
            <p:txBody>
              <a:bodyPr wrap="square">
                <a:spAutoFit/>
              </a:bodyPr>
              <a:lstStyle/>
              <a:p>
                <a:pPr>
                  <a:buNone/>
                </a:pPr>
                <a:r>
                  <a:rPr lang="ru-RU" sz="2400" b="1" dirty="0">
                    <a:latin typeface="Times New Roman" panose="02020603050405020304" pitchFamily="18" charset="0"/>
                    <a:cs typeface="Times New Roman" panose="02020603050405020304" pitchFamily="18" charset="0"/>
                  </a:rPr>
                  <a:t>Почему регуляризация Тихонова лучше обычного обращения матрицы?</a:t>
                </a:r>
                <a:endParaRPr lang="en-US" sz="2400" b="1" dirty="0">
                  <a:latin typeface="Times New Roman" panose="02020603050405020304" pitchFamily="18" charset="0"/>
                  <a:cs typeface="Times New Roman" panose="02020603050405020304" pitchFamily="18" charset="0"/>
                </a:endParaRPr>
              </a:p>
              <a:p>
                <a:pPr>
                  <a:buNone/>
                </a:pPr>
                <a:endParaRPr lang="ru-RU" b="1" dirty="0">
                  <a:latin typeface="Times New Roman" panose="02020603050405020304" pitchFamily="18" charset="0"/>
                  <a:cs typeface="Times New Roman" panose="02020603050405020304" pitchFamily="18" charset="0"/>
                </a:endParaRPr>
              </a:p>
              <a:p>
                <a:pPr>
                  <a:buFont typeface="+mj-lt"/>
                  <a:buAutoNum type="arabicPeriod"/>
                </a:pPr>
                <a:r>
                  <a:rPr lang="ru-RU" sz="2000" b="1" dirty="0">
                    <a:latin typeface="Times New Roman" panose="02020603050405020304" pitchFamily="18" charset="0"/>
                    <a:cs typeface="Times New Roman" panose="02020603050405020304" pitchFamily="18" charset="0"/>
                  </a:rPr>
                  <a:t>Стабильность вычислений</a:t>
                </a:r>
                <a:br>
                  <a:rPr lang="ru-RU" sz="2000" dirty="0">
                    <a:latin typeface="Times New Roman" panose="02020603050405020304" pitchFamily="18" charset="0"/>
                    <a:cs typeface="Times New Roman" panose="02020603050405020304" pitchFamily="18" charset="0"/>
                  </a:rPr>
                </a:br>
                <a:r>
                  <a:rPr lang="ru-RU" sz="2000" dirty="0">
                    <a:latin typeface="Times New Roman" panose="02020603050405020304" pitchFamily="18" charset="0"/>
                    <a:cs typeface="Times New Roman" panose="02020603050405020304" pitchFamily="18" charset="0"/>
                  </a:rPr>
                  <a:t>Обычное обращение матрицы </a:t>
                </a:r>
                <a14:m>
                  <m:oMath xmlns:m="http://schemas.openxmlformats.org/officeDocument/2006/math">
                    <m:sSup>
                      <m:sSupPr>
                        <m:ctrlPr>
                          <a:rPr lang="ru-RU" sz="200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𝐴</m:t>
                        </m:r>
                      </m:e>
                      <m:sup>
                        <m:r>
                          <a:rPr lang="ru-RU"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1</m:t>
                        </m:r>
                      </m:sup>
                    </m:sSup>
                  </m:oMath>
                </a14:m>
                <a:r>
                  <a:rPr lang="ru-RU" sz="2000" dirty="0">
                    <a:latin typeface="Times New Roman" panose="02020603050405020304" pitchFamily="18" charset="0"/>
                    <a:cs typeface="Times New Roman" panose="02020603050405020304" pitchFamily="18" charset="0"/>
                  </a:rPr>
                  <a:t> возможно только если матрица не вырождена и хорошо обусловлена. В реальных задачах, особенно при отказах или ошибках измерения, матрица может стать почти вырожденной, и попытка обратить её приводит к огромным ошибкам — малейший шум на входе даёт гигантские скачки на выходе.</a:t>
                </a:r>
              </a:p>
              <a:p>
                <a:pPr>
                  <a:buFont typeface="+mj-lt"/>
                  <a:buAutoNum type="arabicPeriod"/>
                </a:pPr>
                <a:r>
                  <a:rPr lang="ru-RU" sz="2000" b="1" dirty="0">
                    <a:latin typeface="Times New Roman" panose="02020603050405020304" pitchFamily="18" charset="0"/>
                    <a:cs typeface="Times New Roman" panose="02020603050405020304" pitchFamily="18" charset="0"/>
                  </a:rPr>
                  <a:t>Работает при сингулярности</a:t>
                </a:r>
                <a:br>
                  <a:rPr lang="ru-RU" sz="2000" dirty="0">
                    <a:latin typeface="Times New Roman" panose="02020603050405020304" pitchFamily="18" charset="0"/>
                    <a:cs typeface="Times New Roman" panose="02020603050405020304" pitchFamily="18" charset="0"/>
                  </a:rPr>
                </a:br>
                <a:r>
                  <a:rPr lang="ru-RU" sz="2000" dirty="0">
                    <a:latin typeface="Times New Roman" panose="02020603050405020304" pitchFamily="18" charset="0"/>
                    <a:cs typeface="Times New Roman" panose="02020603050405020304" pitchFamily="18" charset="0"/>
                  </a:rPr>
                  <a:t>Если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“неполного ранга” (например, один маховик вышел из строя, или оси расположены не ортогонально), у неё нет обратной матрицы. Регуляризация Тихонова всегда позволяет найти устойчивое и осмысленное решение, даже в этих случаях.</a:t>
                </a:r>
              </a:p>
              <a:p>
                <a:pPr>
                  <a:buFont typeface="+mj-lt"/>
                  <a:buAutoNum type="arabicPeriod"/>
                </a:pPr>
                <a:r>
                  <a:rPr lang="ru-RU" sz="2000" b="1" dirty="0">
                    <a:latin typeface="Times New Roman" panose="02020603050405020304" pitchFamily="18" charset="0"/>
                    <a:cs typeface="Times New Roman" panose="02020603050405020304" pitchFamily="18" charset="0"/>
                  </a:rPr>
                  <a:t>Уменьшение влияния шумов</a:t>
                </a:r>
                <a:br>
                  <a:rPr lang="ru-RU" sz="2000" dirty="0">
                    <a:latin typeface="Times New Roman" panose="02020603050405020304" pitchFamily="18" charset="0"/>
                    <a:cs typeface="Times New Roman" panose="02020603050405020304" pitchFamily="18" charset="0"/>
                  </a:rPr>
                </a:br>
                <a:r>
                  <a:rPr lang="ru-RU" sz="2000" dirty="0">
                    <a:latin typeface="Times New Roman" panose="02020603050405020304" pitchFamily="18" charset="0"/>
                    <a:cs typeface="Times New Roman" panose="02020603050405020304" pitchFamily="18" charset="0"/>
                  </a:rPr>
                  <a:t>Регуляризация фактически “подавляет” слишком большие значения управляющих воздействий, которые могли бы возникнуть из-за случайных шумов или ошибок измерения.</a:t>
                </a:r>
              </a:p>
              <a:p>
                <a:pPr>
                  <a:buFont typeface="+mj-lt"/>
                  <a:buAutoNum type="arabicPeriod"/>
                </a:pPr>
                <a:r>
                  <a:rPr lang="ru-RU" sz="2000" b="1" dirty="0">
                    <a:latin typeface="Times New Roman" panose="02020603050405020304" pitchFamily="18" charset="0"/>
                    <a:cs typeface="Times New Roman" panose="02020603050405020304" pitchFamily="18" charset="0"/>
                  </a:rPr>
                  <a:t>Контролируемая точность</a:t>
                </a:r>
                <a:br>
                  <a:rPr lang="ru-RU" sz="2000" dirty="0">
                    <a:latin typeface="Times New Roman" panose="02020603050405020304" pitchFamily="18" charset="0"/>
                    <a:cs typeface="Times New Roman" panose="02020603050405020304" pitchFamily="18" charset="0"/>
                  </a:rPr>
                </a:br>
                <a:r>
                  <a:rPr lang="ru-RU" sz="2000" dirty="0">
                    <a:latin typeface="Times New Roman" panose="02020603050405020304" pitchFamily="18" charset="0"/>
                    <a:cs typeface="Times New Roman" panose="02020603050405020304" pitchFamily="18" charset="0"/>
                  </a:rPr>
                  <a:t>Параметр α</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позволяет подобрать баланс между точностью следования (решения задачи) и устойчивостью системы.</a:t>
                </a:r>
              </a:p>
            </p:txBody>
          </p:sp>
        </mc:Choice>
        <mc:Fallback xmlns="">
          <p:sp>
            <p:nvSpPr>
              <p:cNvPr id="4" name="TextBox 3">
                <a:extLst>
                  <a:ext uri="{FF2B5EF4-FFF2-40B4-BE49-F238E27FC236}">
                    <a16:creationId xmlns:a16="http://schemas.microsoft.com/office/drawing/2014/main" id="{6995B9D2-47A6-EDBD-5F20-FBC7ABF369D2}"/>
                  </a:ext>
                </a:extLst>
              </p:cNvPr>
              <p:cNvSpPr txBox="1">
                <a:spLocks noRot="1" noChangeAspect="1" noMove="1" noResize="1" noEditPoints="1" noAdjustHandles="1" noChangeArrowheads="1" noChangeShapeType="1" noTextEdit="1"/>
              </p:cNvSpPr>
              <p:nvPr/>
            </p:nvSpPr>
            <p:spPr>
              <a:xfrm>
                <a:off x="669470" y="335846"/>
                <a:ext cx="10684330" cy="5355312"/>
              </a:xfrm>
              <a:prstGeom prst="rect">
                <a:avLst/>
              </a:prstGeom>
              <a:blipFill>
                <a:blip r:embed="rId2"/>
                <a:stretch>
                  <a:fillRect l="-913" t="-910" r="-114" b="-1024"/>
                </a:stretch>
              </a:blipFill>
            </p:spPr>
            <p:txBody>
              <a:bodyPr/>
              <a:lstStyle/>
              <a:p>
                <a:r>
                  <a:rPr lang="ru-RU">
                    <a:noFill/>
                  </a:rPr>
                  <a:t> </a:t>
                </a:r>
              </a:p>
            </p:txBody>
          </p:sp>
        </mc:Fallback>
      </mc:AlternateContent>
    </p:spTree>
    <p:extLst>
      <p:ext uri="{BB962C8B-B14F-4D97-AF65-F5344CB8AC3E}">
        <p14:creationId xmlns:p14="http://schemas.microsoft.com/office/powerpoint/2010/main" val="2895060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F2C828E5-A0A1-A1F6-D1E5-48BEE1E50EAE}"/>
              </a:ext>
            </a:extLst>
          </p:cNvPr>
          <p:cNvSpPr>
            <a:spLocks noGrp="1"/>
          </p:cNvSpPr>
          <p:nvPr>
            <p:ph type="sldNum" sz="quarter" idx="12"/>
          </p:nvPr>
        </p:nvSpPr>
        <p:spPr/>
        <p:txBody>
          <a:bodyPr/>
          <a:lstStyle/>
          <a:p>
            <a:fld id="{52237F93-75AE-440C-98BE-12EE260342C9}" type="slidenum">
              <a:rPr lang="ru-RU" smtClean="0"/>
              <a:t>19</a:t>
            </a:fld>
            <a:endParaRPr lang="ru-RU"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47E07F-EE7E-86F5-4FAE-2AF4300DC68F}"/>
                  </a:ext>
                </a:extLst>
              </p:cNvPr>
              <p:cNvSpPr txBox="1"/>
              <p:nvPr/>
            </p:nvSpPr>
            <p:spPr>
              <a:xfrm>
                <a:off x="307233" y="1062679"/>
                <a:ext cx="5860104" cy="4732642"/>
              </a:xfrm>
              <a:prstGeom prst="rect">
                <a:avLst/>
              </a:prstGeom>
              <a:noFill/>
            </p:spPr>
            <p:txBody>
              <a:bodyPr wrap="square">
                <a:spAutoFit/>
              </a:bodyPr>
              <a:lstStyle/>
              <a:p>
                <a:pPr marR="1270" algn="just">
                  <a:buNone/>
                </a:pPr>
                <a:r>
                  <a:rPr lang="ru-RU" sz="2000" dirty="0">
                    <a:effectLst/>
                    <a:latin typeface="Times New Roman" panose="02020603050405020304" pitchFamily="18" charset="0"/>
                    <a:ea typeface="Times New Roman" panose="02020603050405020304" pitchFamily="18" charset="0"/>
                  </a:rPr>
                  <a:t>Был</a:t>
                </a:r>
                <a:r>
                  <a:rPr lang="ru-RU" sz="2000" dirty="0">
                    <a:latin typeface="Times New Roman" panose="02020603050405020304" pitchFamily="18" charset="0"/>
                    <a:ea typeface="Times New Roman" panose="02020603050405020304" pitchFamily="18" charset="0"/>
                  </a:rPr>
                  <a:t>и</a:t>
                </a:r>
                <a:r>
                  <a:rPr lang="ru-RU" sz="2000" dirty="0">
                    <a:effectLst/>
                    <a:latin typeface="Times New Roman" panose="02020603050405020304" pitchFamily="18" charset="0"/>
                    <a:ea typeface="Times New Roman" panose="02020603050405020304" pitchFamily="18" charset="0"/>
                  </a:rPr>
                  <a:t> промоделированы случаи стабилизации со следующими параметрами:</a:t>
                </a:r>
              </a:p>
              <a:p>
                <a:pPr marL="342900" marR="1270" lvl="0" indent="-342900" algn="just">
                  <a:buFont typeface="Symbol" panose="05050102010706020507" pitchFamily="18" charset="2"/>
                  <a:buChar char=""/>
                </a:pPr>
                <a:r>
                  <a:rPr lang="ru-RU" sz="2000" dirty="0">
                    <a:effectLst/>
                    <a:latin typeface="Times New Roman" panose="02020603050405020304" pitchFamily="18" charset="0"/>
                    <a:ea typeface="Times New Roman" panose="02020603050405020304" pitchFamily="18" charset="0"/>
                  </a:rPr>
                  <a:t>фиксирован ПД-регулятор: </a:t>
                </a:r>
              </a:p>
              <a:p>
                <a:pPr marL="342900" marR="1270" lvl="0" indent="-342900" algn="just">
                  <a:buFont typeface="Symbol" panose="05050102010706020507" pitchFamily="18" charset="2"/>
                  <a:buChar char=""/>
                </a:pPr>
                <a14:m>
                  <m:oMath xmlns:m="http://schemas.openxmlformats.org/officeDocument/2006/math">
                    <m:sSub>
                      <m:sSubPr>
                        <m:ctrlPr>
                          <a:rPr lang="ru-RU" sz="2000" i="1">
                            <a:effectLst/>
                            <a:latin typeface="Cambria Math" panose="02040503050406030204" pitchFamily="18" charset="0"/>
                            <a:ea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rPr>
                          <m:t>𝐾</m:t>
                        </m:r>
                      </m:e>
                      <m:sub>
                        <m:r>
                          <a:rPr lang="ru-RU" sz="2000" i="1">
                            <a:effectLst/>
                            <a:latin typeface="Cambria Math" panose="02040503050406030204" pitchFamily="18" charset="0"/>
                            <a:ea typeface="Times New Roman" panose="02020603050405020304" pitchFamily="18" charset="0"/>
                          </a:rPr>
                          <m:t>𝑝</m:t>
                        </m:r>
                      </m:sub>
                    </m:sSub>
                    <m:r>
                      <a:rPr lang="ru-RU" sz="2000" i="1">
                        <a:effectLst/>
                        <a:latin typeface="Cambria Math" panose="02040503050406030204" pitchFamily="18" charset="0"/>
                        <a:ea typeface="Times New Roman" panose="02020603050405020304" pitchFamily="18" charset="0"/>
                      </a:rPr>
                      <m:t>=</m:t>
                    </m:r>
                    <m:r>
                      <a:rPr lang="ru-RU" sz="2000" i="1">
                        <a:effectLst/>
                        <a:latin typeface="Cambria Math" panose="02040503050406030204" pitchFamily="18" charset="0"/>
                        <a:ea typeface="Times New Roman" panose="02020603050405020304" pitchFamily="18" charset="0"/>
                      </a:rPr>
                      <m:t>𝑑𝑖𝑎𝑔</m:t>
                    </m:r>
                    <m:d>
                      <m:dPr>
                        <m:ctrlPr>
                          <a:rPr lang="ru-RU" sz="2000" i="1">
                            <a:effectLst/>
                            <a:latin typeface="Cambria Math" panose="02040503050406030204" pitchFamily="18" charset="0"/>
                            <a:ea typeface="Times New Roman" panose="02020603050405020304" pitchFamily="18" charset="0"/>
                          </a:rPr>
                        </m:ctrlPr>
                      </m:dPr>
                      <m:e>
                        <m:r>
                          <a:rPr lang="ru-RU" sz="2000" i="1">
                            <a:effectLst/>
                            <a:latin typeface="Cambria Math" panose="02040503050406030204" pitchFamily="18" charset="0"/>
                            <a:ea typeface="Times New Roman" panose="02020603050405020304" pitchFamily="18" charset="0"/>
                          </a:rPr>
                          <m:t>0,3 0,3 0,3</m:t>
                        </m:r>
                      </m:e>
                    </m:d>
                    <m:r>
                      <a:rPr lang="ru-RU" sz="2000" i="1">
                        <a:effectLst/>
                        <a:latin typeface="Cambria Math" panose="02040503050406030204" pitchFamily="18" charset="0"/>
                        <a:ea typeface="Times New Roman" panose="02020603050405020304" pitchFamily="18" charset="0"/>
                      </a:rPr>
                      <m:t>, </m:t>
                    </m:r>
                    <m:sSub>
                      <m:sSubPr>
                        <m:ctrlPr>
                          <a:rPr lang="ru-RU" sz="2000" i="1">
                            <a:effectLst/>
                            <a:latin typeface="Cambria Math" panose="02040503050406030204" pitchFamily="18" charset="0"/>
                            <a:ea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rPr>
                          <m:t>𝐾</m:t>
                        </m:r>
                      </m:e>
                      <m:sub>
                        <m:r>
                          <a:rPr lang="ru-RU" sz="2000" i="1">
                            <a:effectLst/>
                            <a:latin typeface="Cambria Math" panose="02040503050406030204" pitchFamily="18" charset="0"/>
                            <a:ea typeface="Times New Roman" panose="02020603050405020304" pitchFamily="18" charset="0"/>
                          </a:rPr>
                          <m:t>𝑑</m:t>
                        </m:r>
                      </m:sub>
                    </m:sSub>
                    <m:r>
                      <a:rPr lang="ru-RU" sz="2000" i="1">
                        <a:effectLst/>
                        <a:latin typeface="Cambria Math" panose="02040503050406030204" pitchFamily="18" charset="0"/>
                        <a:ea typeface="Times New Roman" panose="02020603050405020304" pitchFamily="18" charset="0"/>
                      </a:rPr>
                      <m:t>=</m:t>
                    </m:r>
                    <m:r>
                      <a:rPr lang="ru-RU" sz="2000" i="1">
                        <a:effectLst/>
                        <a:latin typeface="Cambria Math" panose="02040503050406030204" pitchFamily="18" charset="0"/>
                        <a:ea typeface="Times New Roman" panose="02020603050405020304" pitchFamily="18" charset="0"/>
                      </a:rPr>
                      <m:t>𝑑𝑖𝑎𝑔</m:t>
                    </m:r>
                    <m:d>
                      <m:dPr>
                        <m:ctrlPr>
                          <a:rPr lang="ru-RU" sz="2000" i="1">
                            <a:effectLst/>
                            <a:latin typeface="Cambria Math" panose="02040503050406030204" pitchFamily="18" charset="0"/>
                            <a:ea typeface="Times New Roman" panose="02020603050405020304" pitchFamily="18" charset="0"/>
                          </a:rPr>
                        </m:ctrlPr>
                      </m:dPr>
                      <m:e>
                        <m:r>
                          <a:rPr lang="ru-RU" sz="2000" i="1">
                            <a:effectLst/>
                            <a:latin typeface="Cambria Math" panose="02040503050406030204" pitchFamily="18" charset="0"/>
                            <a:ea typeface="Times New Roman" panose="02020603050405020304" pitchFamily="18" charset="0"/>
                          </a:rPr>
                          <m:t>1,1,1</m:t>
                        </m:r>
                      </m:e>
                    </m:d>
                    <m:r>
                      <a:rPr lang="ru-RU" sz="2000" i="1">
                        <a:effectLst/>
                        <a:latin typeface="Cambria Math" panose="02040503050406030204" pitchFamily="18" charset="0"/>
                        <a:ea typeface="Times New Roman" panose="02020603050405020304" pitchFamily="18" charset="0"/>
                      </a:rPr>
                      <m:t>;</m:t>
                    </m:r>
                  </m:oMath>
                </a14:m>
                <a:endParaRPr lang="ru-RU" sz="2000" dirty="0">
                  <a:effectLst/>
                  <a:latin typeface="Times New Roman" panose="02020603050405020304" pitchFamily="18" charset="0"/>
                  <a:ea typeface="Times New Roman" panose="02020603050405020304" pitchFamily="18" charset="0"/>
                </a:endParaRPr>
              </a:p>
              <a:p>
                <a:pPr marL="342900" marR="1270" lvl="0" indent="-342900" algn="just">
                  <a:buFont typeface="Symbol" panose="05050102010706020507" pitchFamily="18" charset="2"/>
                  <a:buChar char=""/>
                </a:pPr>
                <a:r>
                  <a:rPr lang="ru-RU" sz="2000" dirty="0">
                    <a:effectLst/>
                    <a:latin typeface="Times New Roman" panose="02020603050405020304" pitchFamily="18" charset="0"/>
                    <a:ea typeface="Times New Roman" panose="02020603050405020304" pitchFamily="18" charset="0"/>
                  </a:rPr>
                  <a:t>внешний постоянный момент </a:t>
                </a:r>
              </a:p>
              <a:p>
                <a:pPr marL="342900" marR="1270" lvl="0" indent="-342900" algn="just">
                  <a:buFont typeface="Symbol" panose="05050102010706020507" pitchFamily="18" charset="2"/>
                  <a:buChar char=""/>
                </a:pPr>
                <a14:m>
                  <m:oMath xmlns:m="http://schemas.openxmlformats.org/officeDocument/2006/math">
                    <m:sSub>
                      <m:sSubPr>
                        <m:ctrlPr>
                          <a:rPr lang="ru-RU" sz="2000" i="1">
                            <a:effectLst/>
                            <a:latin typeface="Cambria Math" panose="02040503050406030204" pitchFamily="18" charset="0"/>
                            <a:ea typeface="Times New Roman" panose="02020603050405020304" pitchFamily="18" charset="0"/>
                          </a:rPr>
                        </m:ctrlPr>
                      </m:sSubPr>
                      <m:e>
                        <m:r>
                          <a:rPr lang="ru-RU" sz="2000" i="1">
                            <a:effectLst/>
                            <a:latin typeface="Cambria Math" panose="02040503050406030204" pitchFamily="18" charset="0"/>
                            <a:ea typeface="Times New Roman" panose="02020603050405020304" pitchFamily="18" charset="0"/>
                          </a:rPr>
                          <m:t>𝑀</m:t>
                        </m:r>
                      </m:e>
                      <m:sub>
                        <m:r>
                          <a:rPr lang="ru-RU" sz="2000" i="1">
                            <a:effectLst/>
                            <a:latin typeface="Cambria Math" panose="02040503050406030204" pitchFamily="18" charset="0"/>
                            <a:ea typeface="Times New Roman" panose="02020603050405020304" pitchFamily="18" charset="0"/>
                          </a:rPr>
                          <m:t>𝑑𝑖𝑠𝑡</m:t>
                        </m:r>
                      </m:sub>
                    </m:sSub>
                    <m:r>
                      <a:rPr lang="ru-RU" sz="2000" i="1">
                        <a:effectLst/>
                        <a:latin typeface="Cambria Math" panose="02040503050406030204" pitchFamily="18" charset="0"/>
                        <a:ea typeface="Times New Roman" panose="02020603050405020304" pitchFamily="18" charset="0"/>
                      </a:rPr>
                      <m:t>=</m:t>
                    </m:r>
                    <m:sSup>
                      <m:sSupPr>
                        <m:ctrlPr>
                          <a:rPr lang="ru-RU" sz="2000" i="1">
                            <a:effectLst/>
                            <a:latin typeface="Cambria Math" panose="02040503050406030204" pitchFamily="18" charset="0"/>
                            <a:ea typeface="Times New Roman" panose="02020603050405020304" pitchFamily="18" charset="0"/>
                          </a:rPr>
                        </m:ctrlPr>
                      </m:sSupPr>
                      <m:e>
                        <m:d>
                          <m:dPr>
                            <m:begChr m:val="["/>
                            <m:endChr m:val="]"/>
                            <m:ctrlPr>
                              <a:rPr lang="ru-RU" sz="2000" i="1">
                                <a:effectLst/>
                                <a:latin typeface="Cambria Math" panose="02040503050406030204" pitchFamily="18" charset="0"/>
                                <a:ea typeface="Times New Roman" panose="02020603050405020304" pitchFamily="18" charset="0"/>
                              </a:rPr>
                            </m:ctrlPr>
                          </m:dPr>
                          <m:e>
                            <m:r>
                              <a:rPr lang="ru-RU" sz="2000" i="1">
                                <a:effectLst/>
                                <a:latin typeface="Cambria Math" panose="02040503050406030204" pitchFamily="18" charset="0"/>
                                <a:ea typeface="Times New Roman" panose="02020603050405020304" pitchFamily="18" charset="0"/>
                              </a:rPr>
                              <m:t>5⋅</m:t>
                            </m:r>
                            <m:sSup>
                              <m:sSupPr>
                                <m:ctrlPr>
                                  <a:rPr lang="ru-RU" sz="2000" i="1">
                                    <a:effectLst/>
                                    <a:latin typeface="Cambria Math" panose="02040503050406030204" pitchFamily="18" charset="0"/>
                                    <a:ea typeface="Times New Roman" panose="02020603050405020304" pitchFamily="18" charset="0"/>
                                  </a:rPr>
                                </m:ctrlPr>
                              </m:sSupPr>
                              <m:e>
                                <m:r>
                                  <a:rPr lang="ru-RU" sz="2000" i="1">
                                    <a:effectLst/>
                                    <a:latin typeface="Cambria Math" panose="02040503050406030204" pitchFamily="18" charset="0"/>
                                    <a:ea typeface="Times New Roman" panose="02020603050405020304" pitchFamily="18" charset="0"/>
                                  </a:rPr>
                                  <m:t>10</m:t>
                                </m:r>
                              </m:e>
                              <m:sup>
                                <m:r>
                                  <a:rPr lang="ru-RU" sz="2000" i="1">
                                    <a:effectLst/>
                                    <a:latin typeface="Cambria Math" panose="02040503050406030204" pitchFamily="18" charset="0"/>
                                    <a:ea typeface="Times New Roman" panose="02020603050405020304" pitchFamily="18" charset="0"/>
                                  </a:rPr>
                                  <m:t>−4</m:t>
                                </m:r>
                              </m:sup>
                            </m:sSup>
                            <m:r>
                              <a:rPr lang="ru-RU" sz="2000" i="1">
                                <a:effectLst/>
                                <a:latin typeface="Cambria Math" panose="02040503050406030204" pitchFamily="18" charset="0"/>
                                <a:ea typeface="Times New Roman" panose="02020603050405020304" pitchFamily="18" charset="0"/>
                              </a:rPr>
                              <m:t>,5⋅</m:t>
                            </m:r>
                            <m:sSup>
                              <m:sSupPr>
                                <m:ctrlPr>
                                  <a:rPr lang="ru-RU" sz="2000" i="1">
                                    <a:effectLst/>
                                    <a:latin typeface="Cambria Math" panose="02040503050406030204" pitchFamily="18" charset="0"/>
                                    <a:ea typeface="Times New Roman" panose="02020603050405020304" pitchFamily="18" charset="0"/>
                                  </a:rPr>
                                </m:ctrlPr>
                              </m:sSupPr>
                              <m:e>
                                <m:r>
                                  <a:rPr lang="ru-RU" sz="2000" i="1">
                                    <a:effectLst/>
                                    <a:latin typeface="Cambria Math" panose="02040503050406030204" pitchFamily="18" charset="0"/>
                                    <a:ea typeface="Times New Roman" panose="02020603050405020304" pitchFamily="18" charset="0"/>
                                  </a:rPr>
                                  <m:t>10</m:t>
                                </m:r>
                              </m:e>
                              <m:sup>
                                <m:r>
                                  <a:rPr lang="ru-RU" sz="2000" i="1">
                                    <a:effectLst/>
                                    <a:latin typeface="Cambria Math" panose="02040503050406030204" pitchFamily="18" charset="0"/>
                                    <a:ea typeface="Times New Roman" panose="02020603050405020304" pitchFamily="18" charset="0"/>
                                  </a:rPr>
                                  <m:t>−4</m:t>
                                </m:r>
                              </m:sup>
                            </m:sSup>
                            <m:r>
                              <a:rPr lang="ru-RU" sz="2000" i="1">
                                <a:effectLst/>
                                <a:latin typeface="Cambria Math" panose="02040503050406030204" pitchFamily="18" charset="0"/>
                                <a:ea typeface="Times New Roman" panose="02020603050405020304" pitchFamily="18" charset="0"/>
                              </a:rPr>
                              <m:t>,5⋅</m:t>
                            </m:r>
                            <m:sSup>
                              <m:sSupPr>
                                <m:ctrlPr>
                                  <a:rPr lang="ru-RU" sz="2000" i="1">
                                    <a:effectLst/>
                                    <a:latin typeface="Cambria Math" panose="02040503050406030204" pitchFamily="18" charset="0"/>
                                    <a:ea typeface="Times New Roman" panose="02020603050405020304" pitchFamily="18" charset="0"/>
                                  </a:rPr>
                                </m:ctrlPr>
                              </m:sSupPr>
                              <m:e>
                                <m:r>
                                  <a:rPr lang="ru-RU" sz="2000" i="1">
                                    <a:effectLst/>
                                    <a:latin typeface="Cambria Math" panose="02040503050406030204" pitchFamily="18" charset="0"/>
                                    <a:ea typeface="Times New Roman" panose="02020603050405020304" pitchFamily="18" charset="0"/>
                                  </a:rPr>
                                  <m:t>10</m:t>
                                </m:r>
                              </m:e>
                              <m:sup>
                                <m:r>
                                  <a:rPr lang="ru-RU" sz="2000" i="1">
                                    <a:effectLst/>
                                    <a:latin typeface="Cambria Math" panose="02040503050406030204" pitchFamily="18" charset="0"/>
                                    <a:ea typeface="Times New Roman" panose="02020603050405020304" pitchFamily="18" charset="0"/>
                                  </a:rPr>
                                  <m:t>−4</m:t>
                                </m:r>
                              </m:sup>
                            </m:sSup>
                            <m:r>
                              <a:rPr lang="ru-RU" sz="2000" i="1">
                                <a:effectLst/>
                                <a:latin typeface="Cambria Math" panose="02040503050406030204" pitchFamily="18" charset="0"/>
                                <a:ea typeface="Times New Roman" panose="02020603050405020304" pitchFamily="18" charset="0"/>
                              </a:rPr>
                              <m:t> </m:t>
                            </m:r>
                          </m:e>
                        </m:d>
                      </m:e>
                      <m:sup>
                        <m:r>
                          <a:rPr lang="ru-RU" sz="2000" i="1">
                            <a:effectLst/>
                            <a:latin typeface="Cambria Math" panose="02040503050406030204" pitchFamily="18" charset="0"/>
                            <a:ea typeface="Times New Roman" panose="02020603050405020304" pitchFamily="18" charset="0"/>
                          </a:rPr>
                          <m:t>𝑇</m:t>
                        </m:r>
                      </m:sup>
                    </m:sSup>
                  </m:oMath>
                </a14:m>
                <a:r>
                  <a:rPr lang="ru-RU" sz="2000" dirty="0">
                    <a:effectLst/>
                    <a:latin typeface="Times New Roman" panose="02020603050405020304" pitchFamily="18" charset="0"/>
                    <a:ea typeface="Times New Roman" panose="02020603050405020304" pitchFamily="18" charset="0"/>
                  </a:rPr>
                  <a:t>.</a:t>
                </a:r>
              </a:p>
              <a:p>
                <a:pPr marL="342900" marR="1270" lvl="0" indent="-342900" algn="just">
                  <a:buFont typeface="Symbol" panose="05050102010706020507" pitchFamily="18" charset="2"/>
                  <a:buChar char=""/>
                </a:pPr>
                <a:r>
                  <a:rPr lang="ru-RU" sz="2000" dirty="0">
                    <a:effectLst/>
                    <a:latin typeface="Times New Roman" panose="02020603050405020304" pitchFamily="18" charset="0"/>
                    <a:ea typeface="Times New Roman" panose="02020603050405020304" pitchFamily="18" charset="0"/>
                  </a:rPr>
                  <a:t>перебор </a:t>
                </a:r>
                <a14:m>
                  <m:oMath xmlns:m="http://schemas.openxmlformats.org/officeDocument/2006/math">
                    <m:r>
                      <m:rPr>
                        <m:sty m:val="p"/>
                      </m:rPr>
                      <a:rPr lang="ru-RU" sz="2000">
                        <a:effectLst/>
                        <a:latin typeface="Cambria Math" panose="02040503050406030204" pitchFamily="18" charset="0"/>
                        <a:ea typeface="Times New Roman" panose="02020603050405020304" pitchFamily="18" charset="0"/>
                      </a:rPr>
                      <m:t>λ</m:t>
                    </m:r>
                  </m:oMath>
                </a14:m>
                <a:r>
                  <a:rPr lang="ru-RU" sz="2000" dirty="0">
                    <a:effectLst/>
                    <a:latin typeface="Times New Roman" panose="02020603050405020304" pitchFamily="18" charset="0"/>
                    <a:ea typeface="Times New Roman" panose="02020603050405020304" pitchFamily="18" charset="0"/>
                  </a:rPr>
                  <a:t> в диапазоне </a:t>
                </a:r>
                <a14:m>
                  <m:oMath xmlns:m="http://schemas.openxmlformats.org/officeDocument/2006/math">
                    <m:sSup>
                      <m:sSupPr>
                        <m:ctrlPr>
                          <a:rPr lang="ru-RU" sz="2000" i="1">
                            <a:effectLst/>
                            <a:latin typeface="Cambria Math" panose="02040503050406030204" pitchFamily="18" charset="0"/>
                            <a:ea typeface="Times New Roman" panose="02020603050405020304" pitchFamily="18" charset="0"/>
                          </a:rPr>
                        </m:ctrlPr>
                      </m:sSupPr>
                      <m:e>
                        <m:r>
                          <a:rPr lang="ru-RU" sz="2000" i="1">
                            <a:effectLst/>
                            <a:latin typeface="Cambria Math" panose="02040503050406030204" pitchFamily="18" charset="0"/>
                            <a:ea typeface="Times New Roman" panose="02020603050405020304" pitchFamily="18" charset="0"/>
                          </a:rPr>
                          <m:t>10</m:t>
                        </m:r>
                      </m:e>
                      <m:sup>
                        <m:r>
                          <a:rPr lang="ru-RU" sz="2000" i="1">
                            <a:effectLst/>
                            <a:latin typeface="Cambria Math" panose="02040503050406030204" pitchFamily="18" charset="0"/>
                            <a:ea typeface="Times New Roman" panose="02020603050405020304" pitchFamily="18" charset="0"/>
                          </a:rPr>
                          <m:t>−6</m:t>
                        </m:r>
                      </m:sup>
                    </m:sSup>
                    <m:r>
                      <a:rPr lang="ru-RU" sz="2000" i="1">
                        <a:effectLst/>
                        <a:latin typeface="Cambria Math" panose="02040503050406030204" pitchFamily="18" charset="0"/>
                        <a:ea typeface="Times New Roman" panose="02020603050405020304" pitchFamily="18" charset="0"/>
                      </a:rPr>
                      <m:t>…</m:t>
                    </m:r>
                    <m:sSup>
                      <m:sSupPr>
                        <m:ctrlPr>
                          <a:rPr lang="ru-RU" sz="2000" i="1">
                            <a:effectLst/>
                            <a:latin typeface="Cambria Math" panose="02040503050406030204" pitchFamily="18" charset="0"/>
                            <a:ea typeface="Times New Roman" panose="02020603050405020304" pitchFamily="18" charset="0"/>
                          </a:rPr>
                        </m:ctrlPr>
                      </m:sSupPr>
                      <m:e>
                        <m:r>
                          <a:rPr lang="ru-RU" sz="2000" i="1">
                            <a:effectLst/>
                            <a:latin typeface="Cambria Math" panose="02040503050406030204" pitchFamily="18" charset="0"/>
                            <a:ea typeface="Times New Roman" panose="02020603050405020304" pitchFamily="18" charset="0"/>
                          </a:rPr>
                          <m:t>10</m:t>
                        </m:r>
                      </m:e>
                      <m:sup>
                        <m:r>
                          <a:rPr lang="ru-RU" sz="2000" i="1">
                            <a:effectLst/>
                            <a:latin typeface="Cambria Math" panose="02040503050406030204" pitchFamily="18" charset="0"/>
                            <a:ea typeface="Times New Roman" panose="02020603050405020304" pitchFamily="18" charset="0"/>
                          </a:rPr>
                          <m:t>−1</m:t>
                        </m:r>
                      </m:sup>
                    </m:sSup>
                  </m:oMath>
                </a14:m>
                <a:endParaRPr lang="ru-RU" sz="2000" dirty="0">
                  <a:effectLst/>
                  <a:latin typeface="Times New Roman" panose="02020603050405020304" pitchFamily="18" charset="0"/>
                  <a:ea typeface="Times New Roman" panose="02020603050405020304" pitchFamily="18" charset="0"/>
                </a:endParaRPr>
              </a:p>
              <a:p>
                <a:pPr marL="342900" marR="1270" lvl="0" indent="-342900" algn="just">
                  <a:buFont typeface="Symbol" panose="05050102010706020507" pitchFamily="18" charset="2"/>
                  <a:buChar char=""/>
                </a:pPr>
                <a:r>
                  <a:rPr lang="ru-RU" sz="2000" dirty="0">
                    <a:effectLst/>
                    <a:latin typeface="Times New Roman" panose="02020603050405020304" pitchFamily="18" charset="0"/>
                    <a:ea typeface="Times New Roman" panose="02020603050405020304" pitchFamily="18" charset="0"/>
                  </a:rPr>
                  <a:t>сравнение результатов для каждого случая</a:t>
                </a:r>
              </a:p>
              <a:p>
                <a:pPr marR="1270" indent="450215" algn="just">
                  <a:buNone/>
                </a:pPr>
                <a:r>
                  <a:rPr lang="ru-RU" sz="2000" dirty="0">
                    <a:effectLst/>
                    <a:latin typeface="Times New Roman" panose="02020603050405020304" pitchFamily="18" charset="0"/>
                    <a:ea typeface="Times New Roman" panose="02020603050405020304" pitchFamily="18" charset="0"/>
                  </a:rPr>
                  <a:t>Основные результаты:</a:t>
                </a:r>
              </a:p>
              <a:p>
                <a:pPr marL="342900" marR="1270" lvl="0" indent="-342900" algn="just">
                  <a:buFont typeface="Symbol" panose="05050102010706020507" pitchFamily="18" charset="2"/>
                  <a:buChar char=""/>
                </a:pPr>
                <a:r>
                  <a:rPr lang="ru-RU" sz="2000" dirty="0">
                    <a:effectLst/>
                    <a:latin typeface="Times New Roman" panose="02020603050405020304" pitchFamily="18" charset="0"/>
                    <a:ea typeface="Times New Roman" panose="02020603050405020304" pitchFamily="18" charset="0"/>
                  </a:rPr>
                  <a:t>при </a:t>
                </a:r>
                <a14:m>
                  <m:oMath xmlns:m="http://schemas.openxmlformats.org/officeDocument/2006/math">
                    <m:r>
                      <m:rPr>
                        <m:sty m:val="p"/>
                      </m:rPr>
                      <a:rPr lang="ru-RU" sz="2000">
                        <a:effectLst/>
                        <a:latin typeface="Cambria Math" panose="02040503050406030204" pitchFamily="18" charset="0"/>
                        <a:ea typeface="Times New Roman" panose="02020603050405020304" pitchFamily="18" charset="0"/>
                      </a:rPr>
                      <m:t>λ</m:t>
                    </m:r>
                    <m:r>
                      <a:rPr lang="ru-RU" sz="2000">
                        <a:effectLst/>
                        <a:latin typeface="Cambria Math" panose="02040503050406030204" pitchFamily="18" charset="0"/>
                        <a:ea typeface="Times New Roman" panose="02020603050405020304" pitchFamily="18" charset="0"/>
                      </a:rPr>
                      <m:t> </m:t>
                    </m:r>
                    <m:r>
                      <a:rPr lang="ru-RU" sz="2000" i="1">
                        <a:effectLst/>
                        <a:latin typeface="Cambria Math" panose="02040503050406030204" pitchFamily="18" charset="0"/>
                        <a:ea typeface="Times New Roman" panose="02020603050405020304" pitchFamily="18" charset="0"/>
                      </a:rPr>
                      <m:t>≤</m:t>
                    </m:r>
                    <m:sSup>
                      <m:sSupPr>
                        <m:ctrlPr>
                          <a:rPr lang="ru-RU" sz="2000" i="1">
                            <a:effectLst/>
                            <a:latin typeface="Cambria Math" panose="02040503050406030204" pitchFamily="18" charset="0"/>
                            <a:ea typeface="Times New Roman" panose="02020603050405020304" pitchFamily="18" charset="0"/>
                          </a:rPr>
                        </m:ctrlPr>
                      </m:sSupPr>
                      <m:e>
                        <m:r>
                          <a:rPr lang="ru-RU" sz="2000" i="1">
                            <a:effectLst/>
                            <a:latin typeface="Cambria Math" panose="02040503050406030204" pitchFamily="18" charset="0"/>
                            <a:ea typeface="Times New Roman" panose="02020603050405020304" pitchFamily="18" charset="0"/>
                          </a:rPr>
                          <m:t>10</m:t>
                        </m:r>
                      </m:e>
                      <m:sup>
                        <m:r>
                          <a:rPr lang="ru-RU" sz="2000" i="1">
                            <a:effectLst/>
                            <a:latin typeface="Cambria Math" panose="02040503050406030204" pitchFamily="18" charset="0"/>
                            <a:ea typeface="Times New Roman" panose="02020603050405020304" pitchFamily="18" charset="0"/>
                          </a:rPr>
                          <m:t>−6</m:t>
                        </m:r>
                      </m:sup>
                    </m:sSup>
                  </m:oMath>
                </a14:m>
                <a:r>
                  <a:rPr lang="ru-RU" sz="2000" dirty="0">
                    <a:effectLst/>
                    <a:latin typeface="Times New Roman" panose="02020603050405020304" pitchFamily="18" charset="0"/>
                    <a:ea typeface="Times New Roman" panose="02020603050405020304" pitchFamily="18" charset="0"/>
                  </a:rPr>
                  <a:t> разница с классической матрицей менее 1 %;</a:t>
                </a:r>
              </a:p>
              <a:p>
                <a:pPr marL="342900" marR="1270" lvl="0" indent="-342900" algn="just">
                  <a:buFont typeface="Symbol" panose="05050102010706020507" pitchFamily="18" charset="2"/>
                  <a:buChar char=""/>
                </a:pPr>
                <a:r>
                  <a:rPr lang="ru-RU" sz="2000" dirty="0">
                    <a:effectLst/>
                    <a:latin typeface="Times New Roman" panose="02020603050405020304" pitchFamily="18" charset="0"/>
                    <a:ea typeface="Times New Roman" panose="02020603050405020304" pitchFamily="18" charset="0"/>
                  </a:rPr>
                  <a:t>при </a:t>
                </a:r>
                <a14:m>
                  <m:oMath xmlns:m="http://schemas.openxmlformats.org/officeDocument/2006/math">
                    <m:r>
                      <m:rPr>
                        <m:sty m:val="p"/>
                      </m:rPr>
                      <a:rPr lang="ru-RU" sz="2000">
                        <a:effectLst/>
                        <a:latin typeface="Cambria Math" panose="02040503050406030204" pitchFamily="18" charset="0"/>
                        <a:ea typeface="Times New Roman" panose="02020603050405020304" pitchFamily="18" charset="0"/>
                      </a:rPr>
                      <m:t>λ</m:t>
                    </m:r>
                    <m:r>
                      <a:rPr lang="ru-RU" sz="2000" i="1">
                        <a:effectLst/>
                        <a:latin typeface="Cambria Math" panose="02040503050406030204" pitchFamily="18" charset="0"/>
                        <a:ea typeface="Times New Roman" panose="02020603050405020304" pitchFamily="18" charset="0"/>
                      </a:rPr>
                      <m:t> ≈</m:t>
                    </m:r>
                    <m:sSup>
                      <m:sSupPr>
                        <m:ctrlPr>
                          <a:rPr lang="ru-RU" sz="2000" i="1">
                            <a:effectLst/>
                            <a:latin typeface="Cambria Math" panose="02040503050406030204" pitchFamily="18" charset="0"/>
                            <a:ea typeface="Times New Roman" panose="02020603050405020304" pitchFamily="18" charset="0"/>
                          </a:rPr>
                        </m:ctrlPr>
                      </m:sSupPr>
                      <m:e>
                        <m:r>
                          <a:rPr lang="ru-RU" sz="2000" i="1">
                            <a:effectLst/>
                            <a:latin typeface="Cambria Math" panose="02040503050406030204" pitchFamily="18" charset="0"/>
                            <a:ea typeface="Times New Roman" panose="02020603050405020304" pitchFamily="18" charset="0"/>
                          </a:rPr>
                          <m:t>10</m:t>
                        </m:r>
                      </m:e>
                      <m:sup>
                        <m:r>
                          <a:rPr lang="ru-RU" sz="2000" i="1">
                            <a:effectLst/>
                            <a:latin typeface="Cambria Math" panose="02040503050406030204" pitchFamily="18" charset="0"/>
                            <a:ea typeface="Times New Roman" panose="02020603050405020304" pitchFamily="18" charset="0"/>
                          </a:rPr>
                          <m:t>−4</m:t>
                        </m:r>
                      </m:sup>
                    </m:sSup>
                    <m:r>
                      <a:rPr lang="ru-RU" sz="2000" i="1">
                        <a:effectLst/>
                        <a:latin typeface="Cambria Math" panose="02040503050406030204" pitchFamily="18" charset="0"/>
                        <a:ea typeface="Times New Roman" panose="02020603050405020304" pitchFamily="18" charset="0"/>
                      </a:rPr>
                      <m:t>…</m:t>
                    </m:r>
                    <m:sSup>
                      <m:sSupPr>
                        <m:ctrlPr>
                          <a:rPr lang="ru-RU" sz="2000" i="1">
                            <a:effectLst/>
                            <a:latin typeface="Cambria Math" panose="02040503050406030204" pitchFamily="18" charset="0"/>
                            <a:ea typeface="Times New Roman" panose="02020603050405020304" pitchFamily="18" charset="0"/>
                          </a:rPr>
                        </m:ctrlPr>
                      </m:sSupPr>
                      <m:e>
                        <m:r>
                          <a:rPr lang="ru-RU" sz="2000" i="1">
                            <a:effectLst/>
                            <a:latin typeface="Cambria Math" panose="02040503050406030204" pitchFamily="18" charset="0"/>
                            <a:ea typeface="Times New Roman" panose="02020603050405020304" pitchFamily="18" charset="0"/>
                          </a:rPr>
                          <m:t>10</m:t>
                        </m:r>
                      </m:e>
                      <m:sup>
                        <m:r>
                          <a:rPr lang="ru-RU" sz="2000" i="1">
                            <a:effectLst/>
                            <a:latin typeface="Cambria Math" panose="02040503050406030204" pitchFamily="18" charset="0"/>
                            <a:ea typeface="Times New Roman" panose="02020603050405020304" pitchFamily="18" charset="0"/>
                          </a:rPr>
                          <m:t>−2</m:t>
                        </m:r>
                      </m:sup>
                    </m:sSup>
                  </m:oMath>
                </a14:m>
                <a:r>
                  <a:rPr lang="ru-RU" sz="2000" dirty="0">
                    <a:effectLst/>
                    <a:latin typeface="Times New Roman" panose="02020603050405020304" pitchFamily="18" charset="0"/>
                    <a:ea typeface="Times New Roman" panose="02020603050405020304" pitchFamily="18" charset="0"/>
                  </a:rPr>
                  <a:t> разброс пиков </a:t>
                </a:r>
                <a:endParaRPr lang="ru-RU" sz="2000" i="1" dirty="0">
                  <a:effectLst/>
                  <a:latin typeface="Cambria Math" panose="02040503050406030204" pitchFamily="18" charset="0"/>
                  <a:ea typeface="Times New Roman" panose="02020603050405020304" pitchFamily="18" charset="0"/>
                </a:endParaRPr>
              </a:p>
              <a:p>
                <a:pPr marL="342900" marR="1270" lvl="0" indent="-342900" algn="just">
                  <a:buFont typeface="Symbol" panose="05050102010706020507" pitchFamily="18" charset="2"/>
                  <a:buChar char=""/>
                </a:pPr>
                <a14:m>
                  <m:oMath xmlns:m="http://schemas.openxmlformats.org/officeDocument/2006/math">
                    <m:r>
                      <a:rPr lang="en-US" sz="2000" i="1">
                        <a:effectLst/>
                        <a:latin typeface="Cambria Math" panose="02040503050406030204" pitchFamily="18" charset="0"/>
                        <a:ea typeface="Times New Roman" panose="02020603050405020304" pitchFamily="18" charset="0"/>
                      </a:rPr>
                      <m:t>𝑚𝑎𝑥</m:t>
                    </m:r>
                    <m:r>
                      <a:rPr lang="ru-RU" sz="2000" i="1">
                        <a:effectLst/>
                        <a:latin typeface="Cambria Math" panose="02040503050406030204" pitchFamily="18" charset="0"/>
                        <a:ea typeface="Times New Roman" panose="02020603050405020304" pitchFamily="18" charset="0"/>
                      </a:rPr>
                      <m:t>⁡</m:t>
                    </m:r>
                    <m:r>
                      <a:rPr lang="ru-RU" sz="2000">
                        <a:effectLst/>
                        <a:latin typeface="Cambria Math" panose="02040503050406030204" pitchFamily="18" charset="0"/>
                        <a:ea typeface="Times New Roman" panose="02020603050405020304" pitchFamily="18" charset="0"/>
                      </a:rPr>
                      <m:t>(</m:t>
                    </m:r>
                    <m:sSub>
                      <m:sSubPr>
                        <m:ctrlPr>
                          <a:rPr lang="ru-RU" sz="2000" i="1">
                            <a:effectLst/>
                            <a:latin typeface="Cambria Math" panose="02040503050406030204" pitchFamily="18" charset="0"/>
                            <a:ea typeface="Times New Roman" panose="02020603050405020304" pitchFamily="18" charset="0"/>
                          </a:rPr>
                        </m:ctrlPr>
                      </m:sSubPr>
                      <m:e>
                        <m:r>
                          <m:rPr>
                            <m:sty m:val="p"/>
                          </m:rPr>
                          <a:rPr lang="ru-RU" sz="2000">
                            <a:effectLst/>
                            <a:latin typeface="Cambria Math" panose="02040503050406030204" pitchFamily="18" charset="0"/>
                            <a:ea typeface="Times New Roman" panose="02020603050405020304" pitchFamily="18" charset="0"/>
                          </a:rPr>
                          <m:t>τ</m:t>
                        </m:r>
                      </m:e>
                      <m:sub>
                        <m:r>
                          <m:rPr>
                            <m:sty m:val="p"/>
                          </m:rPr>
                          <a:rPr lang="ru-RU" sz="2000">
                            <a:effectLst/>
                            <a:latin typeface="Cambria Math" panose="02040503050406030204" pitchFamily="18" charset="0"/>
                            <a:ea typeface="Times New Roman" panose="02020603050405020304" pitchFamily="18" charset="0"/>
                          </a:rPr>
                          <m:t>i</m:t>
                        </m:r>
                      </m:sub>
                    </m:sSub>
                    <m:r>
                      <a:rPr lang="ru-RU" sz="2000" i="1">
                        <a:effectLst/>
                        <a:latin typeface="Cambria Math" panose="02040503050406030204" pitchFamily="18" charset="0"/>
                        <a:ea typeface="Times New Roman" panose="02020603050405020304" pitchFamily="18" charset="0"/>
                      </a:rPr>
                      <m:t>)−</m:t>
                    </m:r>
                    <m:r>
                      <a:rPr lang="ru-RU" sz="2000" i="1">
                        <a:effectLst/>
                        <a:latin typeface="Cambria Math" panose="02040503050406030204" pitchFamily="18" charset="0"/>
                        <a:ea typeface="Times New Roman" panose="02020603050405020304" pitchFamily="18" charset="0"/>
                      </a:rPr>
                      <m:t>𝑚𝑖𝑛</m:t>
                    </m:r>
                    <m:r>
                      <a:rPr lang="ru-RU" sz="2000">
                        <a:effectLst/>
                        <a:latin typeface="Cambria Math" panose="02040503050406030204" pitchFamily="18" charset="0"/>
                        <a:ea typeface="Times New Roman" panose="02020603050405020304" pitchFamily="18" charset="0"/>
                      </a:rPr>
                      <m:t>⁡</m:t>
                    </m:r>
                    <m:r>
                      <a:rPr lang="ru-RU" sz="2000" i="1">
                        <a:effectLst/>
                        <a:latin typeface="Cambria Math" panose="02040503050406030204" pitchFamily="18" charset="0"/>
                        <a:ea typeface="Times New Roman" panose="02020603050405020304" pitchFamily="18" charset="0"/>
                      </a:rPr>
                      <m:t>(</m:t>
                    </m:r>
                    <m:sSub>
                      <m:sSubPr>
                        <m:ctrlPr>
                          <a:rPr lang="ru-RU" sz="2000" i="1">
                            <a:effectLst/>
                            <a:latin typeface="Cambria Math" panose="02040503050406030204" pitchFamily="18" charset="0"/>
                            <a:ea typeface="Times New Roman" panose="02020603050405020304" pitchFamily="18" charset="0"/>
                          </a:rPr>
                        </m:ctrlPr>
                      </m:sSubPr>
                      <m:e>
                        <m:r>
                          <m:rPr>
                            <m:sty m:val="p"/>
                          </m:rPr>
                          <a:rPr lang="ru-RU" sz="2000">
                            <a:effectLst/>
                            <a:latin typeface="Cambria Math" panose="02040503050406030204" pitchFamily="18" charset="0"/>
                            <a:ea typeface="Times New Roman" panose="02020603050405020304" pitchFamily="18" charset="0"/>
                          </a:rPr>
                          <m:t>τ</m:t>
                        </m:r>
                      </m:e>
                      <m:sub>
                        <m:r>
                          <m:rPr>
                            <m:sty m:val="p"/>
                          </m:rPr>
                          <a:rPr lang="ru-RU" sz="2000">
                            <a:effectLst/>
                            <a:latin typeface="Cambria Math" panose="02040503050406030204" pitchFamily="18" charset="0"/>
                            <a:ea typeface="Times New Roman" panose="02020603050405020304" pitchFamily="18" charset="0"/>
                          </a:rPr>
                          <m:t>i</m:t>
                        </m:r>
                      </m:sub>
                    </m:sSub>
                    <m:r>
                      <a:rPr lang="ru-RU" sz="2000" i="1">
                        <a:effectLst/>
                        <a:latin typeface="Cambria Math" panose="02040503050406030204" pitchFamily="18" charset="0"/>
                        <a:ea typeface="Times New Roman" panose="02020603050405020304" pitchFamily="18" charset="0"/>
                      </a:rPr>
                      <m:t>)</m:t>
                    </m:r>
                  </m:oMath>
                </a14:m>
                <a:r>
                  <a:rPr lang="ru-RU" sz="2000" dirty="0">
                    <a:effectLst/>
                    <a:latin typeface="Times New Roman" panose="02020603050405020304" pitchFamily="18" charset="0"/>
                    <a:ea typeface="Times New Roman" panose="02020603050405020304" pitchFamily="18" charset="0"/>
                  </a:rPr>
                  <a:t> сокращается в 2-3 раза</a:t>
                </a:r>
              </a:p>
              <a:p>
                <a:pPr marL="342900" marR="1270" lvl="0" indent="-342900" algn="just">
                  <a:buFont typeface="Symbol" panose="05050102010706020507" pitchFamily="18" charset="2"/>
                  <a:buChar char=""/>
                </a:pPr>
                <a:r>
                  <a:rPr lang="ru-RU" sz="2000" dirty="0">
                    <a:effectLst/>
                    <a:latin typeface="Times New Roman" panose="02020603050405020304" pitchFamily="18" charset="0"/>
                    <a:ea typeface="Times New Roman" panose="02020603050405020304" pitchFamily="18" charset="0"/>
                  </a:rPr>
                  <a:t>с ростом </a:t>
                </a:r>
                <a14:m>
                  <m:oMath xmlns:m="http://schemas.openxmlformats.org/officeDocument/2006/math">
                    <m:r>
                      <m:rPr>
                        <m:sty m:val="p"/>
                      </m:rPr>
                      <a:rPr lang="ru-RU" sz="2000">
                        <a:effectLst/>
                        <a:latin typeface="Cambria Math" panose="02040503050406030204" pitchFamily="18" charset="0"/>
                        <a:ea typeface="Times New Roman" panose="02020603050405020304" pitchFamily="18" charset="0"/>
                      </a:rPr>
                      <m:t>λ</m:t>
                    </m:r>
                  </m:oMath>
                </a14:m>
                <a:r>
                  <a:rPr lang="ru-RU" sz="2000" dirty="0">
                    <a:effectLst/>
                    <a:latin typeface="Times New Roman" panose="02020603050405020304" pitchFamily="18" charset="0"/>
                    <a:ea typeface="Times New Roman" panose="02020603050405020304" pitchFamily="18" charset="0"/>
                  </a:rPr>
                  <a:t> до </a:t>
                </a:r>
                <a14:m>
                  <m:oMath xmlns:m="http://schemas.openxmlformats.org/officeDocument/2006/math">
                    <m:sSup>
                      <m:sSupPr>
                        <m:ctrlPr>
                          <a:rPr lang="ru-RU" sz="2000" i="1">
                            <a:effectLst/>
                            <a:latin typeface="Cambria Math" panose="02040503050406030204" pitchFamily="18" charset="0"/>
                            <a:ea typeface="Times New Roman" panose="02020603050405020304" pitchFamily="18" charset="0"/>
                          </a:rPr>
                        </m:ctrlPr>
                      </m:sSupPr>
                      <m:e>
                        <m:r>
                          <a:rPr lang="ru-RU" sz="2000" i="1">
                            <a:effectLst/>
                            <a:latin typeface="Cambria Math" panose="02040503050406030204" pitchFamily="18" charset="0"/>
                            <a:ea typeface="Times New Roman" panose="02020603050405020304" pitchFamily="18" charset="0"/>
                          </a:rPr>
                          <m:t>10</m:t>
                        </m:r>
                      </m:e>
                      <m:sup>
                        <m:r>
                          <a:rPr lang="ru-RU" sz="2000" i="1">
                            <a:effectLst/>
                            <a:latin typeface="Cambria Math" panose="02040503050406030204" pitchFamily="18" charset="0"/>
                            <a:ea typeface="Times New Roman" panose="02020603050405020304" pitchFamily="18" charset="0"/>
                          </a:rPr>
                          <m:t>−1</m:t>
                        </m:r>
                      </m:sup>
                    </m:sSup>
                  </m:oMath>
                </a14:m>
                <a:r>
                  <a:rPr lang="ru-RU" sz="2000" dirty="0">
                    <a:effectLst/>
                    <a:latin typeface="Times New Roman" panose="02020603050405020304" pitchFamily="18" charset="0"/>
                    <a:ea typeface="Times New Roman" panose="02020603050405020304" pitchFamily="18" charset="0"/>
                  </a:rPr>
                  <a:t> регулировка становиться избыточной мягкой и точность падает до 5 %.</a:t>
                </a:r>
              </a:p>
            </p:txBody>
          </p:sp>
        </mc:Choice>
        <mc:Fallback xmlns="">
          <p:sp>
            <p:nvSpPr>
              <p:cNvPr id="4" name="TextBox 3">
                <a:extLst>
                  <a:ext uri="{FF2B5EF4-FFF2-40B4-BE49-F238E27FC236}">
                    <a16:creationId xmlns:a16="http://schemas.microsoft.com/office/drawing/2014/main" id="{4647E07F-EE7E-86F5-4FAE-2AF4300DC68F}"/>
                  </a:ext>
                </a:extLst>
              </p:cNvPr>
              <p:cNvSpPr txBox="1">
                <a:spLocks noRot="1" noChangeAspect="1" noMove="1" noResize="1" noEditPoints="1" noAdjustHandles="1" noChangeArrowheads="1" noChangeShapeType="1" noTextEdit="1"/>
              </p:cNvSpPr>
              <p:nvPr/>
            </p:nvSpPr>
            <p:spPr>
              <a:xfrm>
                <a:off x="307233" y="1062679"/>
                <a:ext cx="5860104" cy="4732642"/>
              </a:xfrm>
              <a:prstGeom prst="rect">
                <a:avLst/>
              </a:prstGeom>
              <a:blipFill>
                <a:blip r:embed="rId2"/>
                <a:stretch>
                  <a:fillRect l="-1143" t="-644" r="-1040" b="-1287"/>
                </a:stretch>
              </a:blipFill>
            </p:spPr>
            <p:txBody>
              <a:bodyPr/>
              <a:lstStyle/>
              <a:p>
                <a:r>
                  <a:rPr lang="ru-RU">
                    <a:noFill/>
                  </a:rPr>
                  <a:t> </a:t>
                </a:r>
              </a:p>
            </p:txBody>
          </p:sp>
        </mc:Fallback>
      </mc:AlternateContent>
      <p:sp>
        <p:nvSpPr>
          <p:cNvPr id="8" name="TextBox 7">
            <a:extLst>
              <a:ext uri="{FF2B5EF4-FFF2-40B4-BE49-F238E27FC236}">
                <a16:creationId xmlns:a16="http://schemas.microsoft.com/office/drawing/2014/main" id="{96AAEC83-6072-344D-E069-DED4EC9DB667}"/>
              </a:ext>
            </a:extLst>
          </p:cNvPr>
          <p:cNvSpPr txBox="1"/>
          <p:nvPr/>
        </p:nvSpPr>
        <p:spPr>
          <a:xfrm>
            <a:off x="4342590" y="335178"/>
            <a:ext cx="6094378" cy="523220"/>
          </a:xfrm>
          <a:prstGeom prst="rect">
            <a:avLst/>
          </a:prstGeom>
          <a:noFill/>
        </p:spPr>
        <p:txBody>
          <a:bodyPr wrap="square">
            <a:spAutoFit/>
          </a:bodyPr>
          <a:lstStyle/>
          <a:p>
            <a:pPr>
              <a:buNone/>
            </a:pPr>
            <a:r>
              <a:rPr lang="ru-RU" sz="2800" b="1" dirty="0">
                <a:latin typeface="Times New Roman" panose="02020603050405020304" pitchFamily="18" charset="0"/>
                <a:cs typeface="Times New Roman" panose="02020603050405020304" pitchFamily="18" charset="0"/>
              </a:rPr>
              <a:t>Заключение:</a:t>
            </a:r>
          </a:p>
        </p:txBody>
      </p:sp>
      <p:sp>
        <p:nvSpPr>
          <p:cNvPr id="10" name="TextBox 9">
            <a:extLst>
              <a:ext uri="{FF2B5EF4-FFF2-40B4-BE49-F238E27FC236}">
                <a16:creationId xmlns:a16="http://schemas.microsoft.com/office/drawing/2014/main" id="{6F6AFC30-268B-7F51-DB1D-021569504AE7}"/>
              </a:ext>
            </a:extLst>
          </p:cNvPr>
          <p:cNvSpPr txBox="1"/>
          <p:nvPr/>
        </p:nvSpPr>
        <p:spPr>
          <a:xfrm>
            <a:off x="6558065" y="1868436"/>
            <a:ext cx="5633935" cy="3477875"/>
          </a:xfrm>
          <a:prstGeom prst="rect">
            <a:avLst/>
          </a:prstGeom>
          <a:noFill/>
        </p:spPr>
        <p:txBody>
          <a:bodyPr wrap="square">
            <a:spAutoFit/>
          </a:bodyPr>
          <a:lstStyle/>
          <a:p>
            <a:r>
              <a:rPr lang="ru-RU" sz="2000" dirty="0">
                <a:latin typeface="Times New Roman" panose="02020603050405020304" pitchFamily="18" charset="0"/>
                <a:cs typeface="Times New Roman" panose="02020603050405020304" pitchFamily="18" charset="0"/>
              </a:rPr>
              <a:t>Для распределения командного момента по реакционным колёсам с учётом их избыточности (четыре колеса при трёх степенях свободы корпуса) использован метод регуляризации Тихонова.</a:t>
            </a:r>
          </a:p>
          <a:p>
            <a:r>
              <a:rPr lang="ru-RU" sz="2000" dirty="0">
                <a:latin typeface="Times New Roman" panose="02020603050405020304" pitchFamily="18" charset="0"/>
                <a:cs typeface="Times New Roman" panose="02020603050405020304" pitchFamily="18" charset="0"/>
              </a:rPr>
              <a:t>Проведённое моделирование показало эффективность разработанной модели, а также подтвердило, что выбранная конфигурация и алгоритм управления обеспечивают устойчивую ориентацию аппарата при различных начальных условиях и внешних воздействиях.</a:t>
            </a:r>
          </a:p>
        </p:txBody>
      </p:sp>
    </p:spTree>
    <p:extLst>
      <p:ext uri="{BB962C8B-B14F-4D97-AF65-F5344CB8AC3E}">
        <p14:creationId xmlns:p14="http://schemas.microsoft.com/office/powerpoint/2010/main" val="10507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52237F93-75AE-440C-98BE-12EE260342C9}" type="slidenum">
              <a:rPr lang="ru-RU" sz="2000" b="1" smtClean="0">
                <a:solidFill>
                  <a:schemeClr val="tx1"/>
                </a:solidFill>
                <a:latin typeface="Times New Roman" panose="02020603050405020304" pitchFamily="18" charset="0"/>
                <a:cs typeface="Times New Roman" panose="02020603050405020304" pitchFamily="18" charset="0"/>
              </a:rPr>
              <a:t>2</a:t>
            </a:fld>
            <a:endParaRPr lang="ru-RU" sz="2000" b="1" dirty="0">
              <a:solidFill>
                <a:schemeClr val="tx1"/>
              </a:solidFill>
              <a:latin typeface="Times New Roman" panose="02020603050405020304" pitchFamily="18" charset="0"/>
              <a:cs typeface="Times New Roman" panose="02020603050405020304" pitchFamily="18" charset="0"/>
            </a:endParaRPr>
          </a:p>
        </p:txBody>
      </p:sp>
      <p:sp>
        <p:nvSpPr>
          <p:cNvPr id="3" name="Text Box 3"/>
          <p:cNvSpPr>
            <a:spLocks noChangeArrowheads="1"/>
          </p:cNvSpPr>
          <p:nvPr/>
        </p:nvSpPr>
        <p:spPr bwMode="auto">
          <a:xfrm>
            <a:off x="1025378" y="327562"/>
            <a:ext cx="10141243" cy="6225638"/>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125280" rIns="90000" bIns="45000"/>
          <a:lstStyle/>
          <a:p>
            <a:pPr algn="just" hangingPunct="0">
              <a:buSzPct val="45000"/>
              <a:buFont typeface="StarSymbol"/>
              <a:buNone/>
            </a:pPr>
            <a:r>
              <a:rPr lang="ru-RU" sz="2400" b="1" dirty="0">
                <a:latin typeface="Times New Roman" panose="02020603050405020304" pitchFamily="18" charset="0"/>
                <a:cs typeface="Times New Roman" panose="02020603050405020304" pitchFamily="18" charset="0"/>
              </a:rPr>
              <a:t>Цель работы: </a:t>
            </a:r>
            <a:r>
              <a:rPr lang="ru-RU" sz="2400" dirty="0">
                <a:latin typeface="Times New Roman" panose="02020603050405020304" pitchFamily="18" charset="0"/>
                <a:cs typeface="Times New Roman" panose="02020603050405020304" pitchFamily="18" charset="0"/>
              </a:rPr>
              <a:t>провести математическое моделирование системы ориентации малого космического аппарата с использованием маховиков, включая расчет моментов инерции, моделирование динамики вращения аппарата, подбор количества и пространственного расположения маховиков, а также разработку алгоритма управления ориентацией на основе полученной модели.</a:t>
            </a:r>
          </a:p>
          <a:p>
            <a:pPr algn="ctr" hangingPunct="0">
              <a:buSzPct val="45000"/>
              <a:buFont typeface="StarSymbol"/>
              <a:buNone/>
            </a:pPr>
            <a:r>
              <a:rPr lang="ru-RU" sz="2400" b="1" dirty="0">
                <a:solidFill>
                  <a:srgbClr val="222222"/>
                </a:solidFill>
                <a:latin typeface="Times New Roman" panose="02020603050405020304" pitchFamily="18" charset="0"/>
                <a:cs typeface="Times New Roman" panose="02020603050405020304" pitchFamily="18" charset="0"/>
              </a:rPr>
              <a:t>Задачи ВКР:</a:t>
            </a:r>
          </a:p>
          <a:p>
            <a:pPr marL="342900" indent="-342900" hangingPunct="0">
              <a:buSzPct val="45000"/>
              <a:buFont typeface="Wingdings" panose="05000000000000000000" pitchFamily="2" charset="2"/>
              <a:buChar char="v"/>
            </a:pPr>
            <a:r>
              <a:rPr lang="ru-RU" sz="2400" b="0" i="0" dirty="0">
                <a:solidFill>
                  <a:srgbClr val="222222"/>
                </a:solidFill>
                <a:effectLst/>
                <a:latin typeface="Times New Roman" panose="02020603050405020304" pitchFamily="18" charset="0"/>
                <a:cs typeface="Times New Roman" panose="02020603050405020304" pitchFamily="18" charset="0"/>
              </a:rPr>
              <a:t>Провести обзор существующих систем ориентации малых космических аппаратов типа </a:t>
            </a:r>
            <a:r>
              <a:rPr lang="ru-RU" sz="2400" b="0" i="0" dirty="0" err="1">
                <a:solidFill>
                  <a:srgbClr val="222222"/>
                </a:solidFill>
                <a:effectLst/>
                <a:latin typeface="Times New Roman" panose="02020603050405020304" pitchFamily="18" charset="0"/>
                <a:cs typeface="Times New Roman" panose="02020603050405020304" pitchFamily="18" charset="0"/>
              </a:rPr>
              <a:t>CubeSat</a:t>
            </a:r>
            <a:r>
              <a:rPr lang="ru-RU" sz="2400" b="0" i="0" dirty="0">
                <a:solidFill>
                  <a:srgbClr val="222222"/>
                </a:solidFill>
                <a:effectLst/>
                <a:latin typeface="Times New Roman" panose="02020603050405020304" pitchFamily="18" charset="0"/>
                <a:cs typeface="Times New Roman" panose="02020603050405020304" pitchFamily="18" charset="0"/>
              </a:rPr>
              <a:t>.</a:t>
            </a:r>
          </a:p>
          <a:p>
            <a:pPr marL="342900" indent="-342900" hangingPunct="0">
              <a:buSzPct val="45000"/>
              <a:buFont typeface="Wingdings" panose="05000000000000000000" pitchFamily="2" charset="2"/>
              <a:buChar char="v"/>
            </a:pPr>
            <a:r>
              <a:rPr lang="ru-RU" sz="2400" b="0" i="0" dirty="0">
                <a:solidFill>
                  <a:srgbClr val="222222"/>
                </a:solidFill>
                <a:effectLst/>
                <a:latin typeface="Times New Roman" panose="02020603050405020304" pitchFamily="18" charset="0"/>
                <a:cs typeface="Times New Roman" panose="02020603050405020304" pitchFamily="18" charset="0"/>
              </a:rPr>
              <a:t>Разработать математическую модель системы ориентации на базе двигателей-маховиков.</a:t>
            </a:r>
          </a:p>
          <a:p>
            <a:pPr marL="342900" indent="-342900" hangingPunct="0">
              <a:buSzPct val="45000"/>
              <a:buFont typeface="Wingdings" panose="05000000000000000000" pitchFamily="2" charset="2"/>
              <a:buChar char="v"/>
            </a:pPr>
            <a:r>
              <a:rPr lang="ru-RU" sz="2400" b="0" i="0" dirty="0">
                <a:solidFill>
                  <a:srgbClr val="222222"/>
                </a:solidFill>
                <a:effectLst/>
                <a:latin typeface="Times New Roman" panose="02020603050405020304" pitchFamily="18" charset="0"/>
                <a:cs typeface="Times New Roman" panose="02020603050405020304" pitchFamily="18" charset="0"/>
              </a:rPr>
              <a:t>Выполнить расчёт моментов инерции и динамики вращения аппарата.</a:t>
            </a:r>
          </a:p>
          <a:p>
            <a:pPr marL="342900" indent="-342900" hangingPunct="0">
              <a:buSzPct val="45000"/>
              <a:buFont typeface="Wingdings" panose="05000000000000000000" pitchFamily="2" charset="2"/>
              <a:buChar char="v"/>
            </a:pPr>
            <a:r>
              <a:rPr lang="ru-RU" sz="2400" b="0" i="0" dirty="0">
                <a:solidFill>
                  <a:srgbClr val="222222"/>
                </a:solidFill>
                <a:effectLst/>
                <a:latin typeface="Times New Roman" panose="02020603050405020304" pitchFamily="18" charset="0"/>
                <a:cs typeface="Times New Roman" panose="02020603050405020304" pitchFamily="18" charset="0"/>
              </a:rPr>
              <a:t>Смоделировать работу системы ориентации и разработать алгоритм управления маховиками.</a:t>
            </a:r>
          </a:p>
          <a:p>
            <a:pPr marL="342900" indent="-342900" hangingPunct="0">
              <a:buSzPct val="45000"/>
              <a:buFont typeface="Wingdings" panose="05000000000000000000" pitchFamily="2" charset="2"/>
              <a:buChar char="v"/>
            </a:pPr>
            <a:r>
              <a:rPr lang="ru-RU" sz="2400" b="0" i="0" dirty="0">
                <a:solidFill>
                  <a:srgbClr val="222222"/>
                </a:solidFill>
                <a:effectLst/>
                <a:latin typeface="Times New Roman" panose="02020603050405020304" pitchFamily="18" charset="0"/>
                <a:cs typeface="Times New Roman" panose="02020603050405020304" pitchFamily="18" charset="0"/>
              </a:rPr>
              <a:t>Провести численное моделирование и анализ результатов в среде MATLAB.</a:t>
            </a:r>
          </a:p>
          <a:p>
            <a:pPr marL="457200" indent="-457200" algn="l">
              <a:buFont typeface="Arial" panose="020B0604020202020204" pitchFamily="34" charset="0"/>
              <a:buChar char="•"/>
            </a:pPr>
            <a:endParaRPr lang="ru-RU" sz="2800"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1534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3D8C1C-3095-EDB7-668B-8ADDBBE8E3C9}"/>
              </a:ext>
            </a:extLst>
          </p:cNvPr>
          <p:cNvSpPr txBox="1"/>
          <p:nvPr/>
        </p:nvSpPr>
        <p:spPr>
          <a:xfrm>
            <a:off x="166048" y="366623"/>
            <a:ext cx="7929282" cy="5078313"/>
          </a:xfrm>
          <a:prstGeom prst="rect">
            <a:avLst/>
          </a:prstGeom>
          <a:noFill/>
        </p:spPr>
        <p:txBody>
          <a:bodyPr wrap="square">
            <a:spAutoFit/>
          </a:bodyPr>
          <a:lstStyle/>
          <a:p>
            <a:pPr algn="just">
              <a:buNone/>
            </a:pPr>
            <a:r>
              <a:rPr lang="ru-RU" sz="2800" b="1" dirty="0">
                <a:latin typeface="Times New Roman" panose="02020603050405020304" pitchFamily="18" charset="0"/>
                <a:cs typeface="Times New Roman" panose="02020603050405020304" pitchFamily="18" charset="0"/>
              </a:rPr>
              <a:t>Актуальность темы:</a:t>
            </a:r>
            <a:endParaRPr lang="en-US" sz="2800" b="1" dirty="0">
              <a:latin typeface="Times New Roman" panose="02020603050405020304" pitchFamily="18" charset="0"/>
              <a:cs typeface="Times New Roman" panose="02020603050405020304" pitchFamily="18" charset="0"/>
            </a:endParaRPr>
          </a:p>
          <a:p>
            <a:pPr algn="just">
              <a:buNone/>
            </a:pPr>
            <a:endParaRPr lang="ru-RU" sz="2800" dirty="0">
              <a:latin typeface="Times New Roman" panose="02020603050405020304" pitchFamily="18" charset="0"/>
              <a:cs typeface="Times New Roman" panose="02020603050405020304" pitchFamily="18" charset="0"/>
            </a:endParaRPr>
          </a:p>
          <a:p>
            <a:pPr algn="just"/>
            <a:r>
              <a:rPr lang="ru-RU" sz="2400" dirty="0">
                <a:latin typeface="Times New Roman" panose="02020603050405020304" pitchFamily="18" charset="0"/>
                <a:cs typeface="Times New Roman" panose="02020603050405020304" pitchFamily="18" charset="0"/>
              </a:rPr>
              <a:t>В условиях стремительного развития космических технологий и увеличения числа малых космических аппаратов (</a:t>
            </a:r>
            <a:r>
              <a:rPr lang="ru-RU" sz="2400" dirty="0" err="1">
                <a:latin typeface="Times New Roman" panose="02020603050405020304" pitchFamily="18" charset="0"/>
                <a:cs typeface="Times New Roman" panose="02020603050405020304" pitchFamily="18" charset="0"/>
              </a:rPr>
              <a:t>CubeSat</a:t>
            </a:r>
            <a:r>
              <a:rPr lang="ru-RU" sz="2400" dirty="0">
                <a:latin typeface="Times New Roman" panose="02020603050405020304" pitchFamily="18" charset="0"/>
                <a:cs typeface="Times New Roman" panose="02020603050405020304" pitchFamily="18" charset="0"/>
              </a:rPr>
              <a:t>), возрастает необходимость в обеспечении высокой точности и надежности их ориентации. Применение двигателей-маховиков позволяет достичь требуемой стабильности и эффективности управления, что особенно важно для выполнения научных, технологических и прикладных задач на орбите. Поэтому исследование,</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моделирование и совершенствование таких систем является крайне актуальным направлением в современном приборостроении и космической инженерии</a:t>
            </a:r>
            <a:r>
              <a:rPr lang="ru-RU" sz="2800" dirty="0">
                <a:latin typeface="Times New Roman" panose="02020603050405020304" pitchFamily="18" charset="0"/>
                <a:cs typeface="Times New Roman" panose="02020603050405020304" pitchFamily="18" charset="0"/>
              </a:rPr>
              <a:t>.</a:t>
            </a:r>
          </a:p>
        </p:txBody>
      </p:sp>
      <p:pic>
        <p:nvPicPr>
          <p:cNvPr id="5" name="Рисунок 4">
            <a:extLst>
              <a:ext uri="{FF2B5EF4-FFF2-40B4-BE49-F238E27FC236}">
                <a16:creationId xmlns:a16="http://schemas.microsoft.com/office/drawing/2014/main" id="{A8AF303E-6E32-0899-BA7A-37BDC02AEBB4}"/>
              </a:ext>
            </a:extLst>
          </p:cNvPr>
          <p:cNvPicPr>
            <a:picLocks noChangeAspect="1"/>
          </p:cNvPicPr>
          <p:nvPr/>
        </p:nvPicPr>
        <p:blipFill>
          <a:blip r:embed="rId2"/>
          <a:stretch>
            <a:fillRect/>
          </a:stretch>
        </p:blipFill>
        <p:spPr>
          <a:xfrm>
            <a:off x="8610599" y="204090"/>
            <a:ext cx="3350559" cy="2233706"/>
          </a:xfrm>
          <a:prstGeom prst="rect">
            <a:avLst/>
          </a:prstGeom>
        </p:spPr>
      </p:pic>
      <p:pic>
        <p:nvPicPr>
          <p:cNvPr id="6" name="Рисунок 5">
            <a:extLst>
              <a:ext uri="{FF2B5EF4-FFF2-40B4-BE49-F238E27FC236}">
                <a16:creationId xmlns:a16="http://schemas.microsoft.com/office/drawing/2014/main" id="{56106D9F-3F84-123E-8446-04F51E8DBBBA}"/>
              </a:ext>
            </a:extLst>
          </p:cNvPr>
          <p:cNvPicPr>
            <a:picLocks noChangeAspect="1"/>
          </p:cNvPicPr>
          <p:nvPr/>
        </p:nvPicPr>
        <p:blipFill>
          <a:blip r:embed="rId3"/>
          <a:stretch>
            <a:fillRect/>
          </a:stretch>
        </p:blipFill>
        <p:spPr>
          <a:xfrm>
            <a:off x="8610599" y="2905779"/>
            <a:ext cx="3480146" cy="2380420"/>
          </a:xfrm>
          <a:prstGeom prst="rect">
            <a:avLst/>
          </a:prstGeom>
        </p:spPr>
      </p:pic>
    </p:spTree>
    <p:extLst>
      <p:ext uri="{BB962C8B-B14F-4D97-AF65-F5344CB8AC3E}">
        <p14:creationId xmlns:p14="http://schemas.microsoft.com/office/powerpoint/2010/main" val="292448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6413824A-CDE8-83B3-1073-29F312C8E75B}"/>
              </a:ext>
            </a:extLst>
          </p:cNvPr>
          <p:cNvSpPr>
            <a:spLocks noGrp="1"/>
          </p:cNvSpPr>
          <p:nvPr>
            <p:ph type="sldNum" sz="quarter" idx="12"/>
          </p:nvPr>
        </p:nvSpPr>
        <p:spPr/>
        <p:txBody>
          <a:bodyPr/>
          <a:lstStyle/>
          <a:p>
            <a:fld id="{52237F93-75AE-440C-98BE-12EE260342C9}" type="slidenum">
              <a:rPr lang="ru-RU" smtClean="0"/>
              <a:t>4</a:t>
            </a:fld>
            <a:endParaRPr lang="ru-RU"/>
          </a:p>
        </p:txBody>
      </p:sp>
      <p:sp>
        <p:nvSpPr>
          <p:cNvPr id="4" name="TextBox 3">
            <a:extLst>
              <a:ext uri="{FF2B5EF4-FFF2-40B4-BE49-F238E27FC236}">
                <a16:creationId xmlns:a16="http://schemas.microsoft.com/office/drawing/2014/main" id="{0A970E11-C246-F2F8-45AC-5DECB1EC2740}"/>
              </a:ext>
            </a:extLst>
          </p:cNvPr>
          <p:cNvSpPr txBox="1"/>
          <p:nvPr/>
        </p:nvSpPr>
        <p:spPr>
          <a:xfrm>
            <a:off x="540290" y="1192868"/>
            <a:ext cx="12247123" cy="5355312"/>
          </a:xfrm>
          <a:prstGeom prst="rect">
            <a:avLst/>
          </a:prstGeom>
          <a:noFill/>
        </p:spPr>
        <p:txBody>
          <a:bodyPr wrap="square">
            <a:spAutoFit/>
          </a:bodyPr>
          <a:lstStyle/>
          <a:p>
            <a:pPr>
              <a:buNone/>
            </a:pPr>
            <a:r>
              <a:rPr lang="ru-RU" b="1" dirty="0">
                <a:latin typeface="Times New Roman" panose="02020603050405020304" pitchFamily="18" charset="0"/>
                <a:cs typeface="Times New Roman" panose="02020603050405020304" pitchFamily="18" charset="0"/>
              </a:rPr>
              <a:t>Пассивные системы:</a:t>
            </a:r>
            <a:endParaRPr lang="en-US" dirty="0">
              <a:latin typeface="Times New Roman" panose="02020603050405020304" pitchFamily="18" charset="0"/>
              <a:cs typeface="Times New Roman" panose="02020603050405020304" pitchFamily="18" charset="0"/>
            </a:endParaRPr>
          </a:p>
          <a:p>
            <a:pPr>
              <a:buNone/>
            </a:pPr>
            <a:r>
              <a:rPr lang="ru-RU" b="1" dirty="0">
                <a:latin typeface="Times New Roman" panose="02020603050405020304" pitchFamily="18" charset="0"/>
                <a:cs typeface="Times New Roman" panose="02020603050405020304" pitchFamily="18" charset="0"/>
              </a:rPr>
              <a:t>Гравитационная стабилизация</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Ориентация аппарата осуществляется под действием гравитационного поля планеты.</a:t>
            </a:r>
          </a:p>
          <a:p>
            <a:pPr marL="742950" lvl="1" indent="-285750">
              <a:buFont typeface="Arial" panose="020B0604020202020204" pitchFamily="34" charset="0"/>
              <a:buChar char="•"/>
            </a:pPr>
            <a:r>
              <a:rPr lang="ru-RU" dirty="0" err="1">
                <a:latin typeface="Times New Roman" panose="02020603050405020304" pitchFamily="18" charset="0"/>
                <a:cs typeface="Times New Roman" panose="02020603050405020304" pitchFamily="18" charset="0"/>
              </a:rPr>
              <a:t>Градиентометр</a:t>
            </a:r>
            <a:r>
              <a:rPr lang="ru-RU" dirty="0">
                <a:latin typeface="Times New Roman" panose="02020603050405020304" pitchFamily="18" charset="0"/>
                <a:cs typeface="Times New Roman" panose="02020603050405020304" pitchFamily="18" charset="0"/>
              </a:rPr>
              <a:t> — измеряет изменение силы тяжести.</a:t>
            </a:r>
          </a:p>
          <a:p>
            <a:pPr marL="742950" lvl="1"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Акселерометры — определяют ускорения.</a:t>
            </a:r>
          </a:p>
          <a:p>
            <a:pPr marL="742950" lvl="1"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Гироскопы — фиксируют изменение углового положения.</a:t>
            </a:r>
          </a:p>
          <a:p>
            <a:pPr marL="742950" lvl="1"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Инерциальные измерительные блоки — комплексно отслеживают ориентацию.</a:t>
            </a:r>
          </a:p>
          <a:p>
            <a:pPr>
              <a:buFont typeface="Arial" panose="020B0604020202020204" pitchFamily="34" charset="0"/>
              <a:buChar char="•"/>
            </a:pPr>
            <a:r>
              <a:rPr lang="ru-RU" b="1" dirty="0">
                <a:latin typeface="Times New Roman" panose="02020603050405020304" pitchFamily="18" charset="0"/>
                <a:cs typeface="Times New Roman" panose="02020603050405020304" pitchFamily="18" charset="0"/>
              </a:rPr>
              <a:t>Инерционная стабилизация</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Использует эффект сохранения импульса вращения (маховики, гироскопы).</a:t>
            </a:r>
          </a:p>
          <a:p>
            <a:pPr marL="742950" lvl="1"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Гироскопы</a:t>
            </a:r>
          </a:p>
          <a:p>
            <a:pPr marL="742950" lvl="1"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Инерциальные измерительные блоки</a:t>
            </a:r>
          </a:p>
          <a:p>
            <a:pPr>
              <a:buFont typeface="Arial" panose="020B0604020202020204" pitchFamily="34" charset="0"/>
              <a:buChar char="•"/>
            </a:pPr>
            <a:r>
              <a:rPr lang="ru-RU" b="1" dirty="0">
                <a:latin typeface="Times New Roman" panose="02020603050405020304" pitchFamily="18" charset="0"/>
                <a:cs typeface="Times New Roman" panose="02020603050405020304" pitchFamily="18" charset="0"/>
              </a:rPr>
              <a:t>Аэродинамическая стабилизация</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Применяется на низких орбитах, где присутствует атмосфера.</a:t>
            </a:r>
          </a:p>
          <a:p>
            <a:pPr marL="742950" lvl="1"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Датчики угла атаки — определяют положение аппарата относительно потока воздуха.</a:t>
            </a:r>
          </a:p>
          <a:p>
            <a:pPr marL="742950" lvl="1"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Пневматические датчики давления — фиксируют давление на поверхности.</a:t>
            </a:r>
          </a:p>
          <a:p>
            <a:pPr>
              <a:buFont typeface="Arial" panose="020B0604020202020204" pitchFamily="34" charset="0"/>
              <a:buChar char="•"/>
            </a:pPr>
            <a:r>
              <a:rPr lang="ru-RU" b="1" dirty="0">
                <a:latin typeface="Times New Roman" panose="02020603050405020304" pitchFamily="18" charset="0"/>
                <a:cs typeface="Times New Roman" panose="02020603050405020304" pitchFamily="18" charset="0"/>
              </a:rPr>
              <a:t>Магнитная стабилизация</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Использует взаимодействие магнитных элементов аппарата с магнитным полем Земли.</a:t>
            </a:r>
          </a:p>
          <a:p>
            <a:pPr marL="742950" lvl="1"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Магнитометры — измеряют параметры магнитного поля.</a:t>
            </a:r>
          </a:p>
          <a:p>
            <a:pPr marL="742950" lvl="1"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Магнитные компасы — определяют направление поля.</a:t>
            </a:r>
          </a:p>
        </p:txBody>
      </p:sp>
      <p:sp>
        <p:nvSpPr>
          <p:cNvPr id="6" name="TextBox 5">
            <a:extLst>
              <a:ext uri="{FF2B5EF4-FFF2-40B4-BE49-F238E27FC236}">
                <a16:creationId xmlns:a16="http://schemas.microsoft.com/office/drawing/2014/main" id="{A2210F84-296B-330D-DF97-99F8F6642EAA}"/>
              </a:ext>
            </a:extLst>
          </p:cNvPr>
          <p:cNvSpPr txBox="1"/>
          <p:nvPr/>
        </p:nvSpPr>
        <p:spPr>
          <a:xfrm>
            <a:off x="540290" y="136525"/>
            <a:ext cx="11111419" cy="1015663"/>
          </a:xfrm>
          <a:prstGeom prst="rect">
            <a:avLst/>
          </a:prstGeom>
          <a:noFill/>
        </p:spPr>
        <p:txBody>
          <a:bodyPr wrap="square">
            <a:spAutoFit/>
          </a:bodyPr>
          <a:lstStyle/>
          <a:p>
            <a:r>
              <a:rPr lang="ru-RU" sz="2400" b="1" dirty="0">
                <a:latin typeface="Times New Roman" panose="02020603050405020304" pitchFamily="18" charset="0"/>
                <a:cs typeface="Times New Roman" panose="02020603050405020304" pitchFamily="18" charset="0"/>
              </a:rPr>
              <a:t>Системы ориентации и стабилизации (</a:t>
            </a:r>
            <a:r>
              <a:rPr lang="ru-RU" sz="2400" b="1" dirty="0" err="1">
                <a:latin typeface="Times New Roman" panose="02020603050405020304" pitchFamily="18" charset="0"/>
                <a:cs typeface="Times New Roman" panose="02020603050405020304" pitchFamily="18" charset="0"/>
              </a:rPr>
              <a:t>СОиС</a:t>
            </a:r>
            <a:r>
              <a:rPr lang="ru-RU" sz="2400" b="1"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обеспечивают поддержание или изменение пространственного положения космического аппарата относительно заданных направлений. Классификация таких систем может быть построена по принципу их функционирования — </a:t>
            </a:r>
            <a:r>
              <a:rPr lang="ru-RU" b="1" dirty="0">
                <a:latin typeface="Times New Roman" panose="02020603050405020304" pitchFamily="18" charset="0"/>
                <a:cs typeface="Times New Roman" panose="02020603050405020304" pitchFamily="18" charset="0"/>
              </a:rPr>
              <a:t>на пассивные и активные</a:t>
            </a:r>
            <a:r>
              <a:rPr lang="ru-RU"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9982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AF9678C-2332-B48A-AAC4-6845AB1DB190}"/>
              </a:ext>
            </a:extLst>
          </p:cNvPr>
          <p:cNvSpPr>
            <a:spLocks noGrp="1"/>
          </p:cNvSpPr>
          <p:nvPr>
            <p:ph type="sldNum" sz="quarter" idx="12"/>
          </p:nvPr>
        </p:nvSpPr>
        <p:spPr/>
        <p:txBody>
          <a:bodyPr/>
          <a:lstStyle/>
          <a:p>
            <a:fld id="{52237F93-75AE-440C-98BE-12EE260342C9}" type="slidenum">
              <a:rPr lang="ru-RU" smtClean="0"/>
              <a:t>5</a:t>
            </a:fld>
            <a:endParaRPr lang="ru-RU"/>
          </a:p>
        </p:txBody>
      </p:sp>
      <p:sp>
        <p:nvSpPr>
          <p:cNvPr id="6" name="TextBox 5">
            <a:extLst>
              <a:ext uri="{FF2B5EF4-FFF2-40B4-BE49-F238E27FC236}">
                <a16:creationId xmlns:a16="http://schemas.microsoft.com/office/drawing/2014/main" id="{77DB6A6D-C6F0-4087-E20F-D48DE845451C}"/>
              </a:ext>
            </a:extLst>
          </p:cNvPr>
          <p:cNvSpPr txBox="1"/>
          <p:nvPr/>
        </p:nvSpPr>
        <p:spPr>
          <a:xfrm>
            <a:off x="838200" y="416262"/>
            <a:ext cx="9375032" cy="5940088"/>
          </a:xfrm>
          <a:prstGeom prst="rect">
            <a:avLst/>
          </a:prstGeom>
          <a:noFill/>
        </p:spPr>
        <p:txBody>
          <a:bodyPr wrap="square">
            <a:spAutoFit/>
          </a:bodyPr>
          <a:lstStyle/>
          <a:p>
            <a:pPr>
              <a:buNone/>
            </a:pPr>
            <a:r>
              <a:rPr lang="ru-RU" sz="2000" b="1" dirty="0">
                <a:latin typeface="Times New Roman" panose="02020603050405020304" pitchFamily="18" charset="0"/>
                <a:cs typeface="Times New Roman" panose="02020603050405020304" pitchFamily="18" charset="0"/>
              </a:rPr>
              <a:t>Активные системы</a:t>
            </a:r>
            <a:r>
              <a:rPr lang="ru-RU" sz="2000" dirty="0">
                <a:latin typeface="Times New Roman" panose="02020603050405020304" pitchFamily="18" charset="0"/>
                <a:cs typeface="Times New Roman" panose="02020603050405020304" pitchFamily="18" charset="0"/>
              </a:rPr>
              <a:t> обеспечивают целенаправленное изменение или поддержание ориентации с помощью исполнительных устройств и системы управления.</a:t>
            </a:r>
          </a:p>
          <a:p>
            <a:pPr>
              <a:buNone/>
            </a:pPr>
            <a:r>
              <a:rPr lang="ru-RU" sz="2000" b="1" dirty="0">
                <a:latin typeface="Times New Roman" panose="02020603050405020304" pitchFamily="18" charset="0"/>
                <a:cs typeface="Times New Roman" panose="02020603050405020304" pitchFamily="18" charset="0"/>
              </a:rPr>
              <a:t>Основные типы активных систем:</a:t>
            </a:r>
          </a:p>
          <a:p>
            <a:pPr>
              <a:buFont typeface="Arial" panose="020B0604020202020204" pitchFamily="34" charset="0"/>
              <a:buChar char="•"/>
            </a:pPr>
            <a:r>
              <a:rPr lang="ru-RU" sz="2000" b="1" dirty="0">
                <a:latin typeface="Times New Roman" panose="02020603050405020304" pitchFamily="18" charset="0"/>
                <a:cs typeface="Times New Roman" panose="02020603050405020304" pitchFamily="18" charset="0"/>
              </a:rPr>
              <a:t>Электромагниты</a:t>
            </a:r>
            <a:br>
              <a:rPr lang="ru-RU" sz="2000" dirty="0">
                <a:latin typeface="Times New Roman" panose="02020603050405020304" pitchFamily="18" charset="0"/>
                <a:cs typeface="Times New Roman" panose="02020603050405020304" pitchFamily="18" charset="0"/>
              </a:rPr>
            </a:br>
            <a:r>
              <a:rPr lang="ru-RU" sz="2000" dirty="0">
                <a:latin typeface="Times New Roman" panose="02020603050405020304" pitchFamily="18" charset="0"/>
                <a:cs typeface="Times New Roman" panose="02020603050405020304" pitchFamily="18" charset="0"/>
              </a:rPr>
              <a:t>Используют электромагнитные </a:t>
            </a:r>
            <a:r>
              <a:rPr lang="ru-RU" sz="2000" dirty="0" err="1">
                <a:latin typeface="Times New Roman" panose="02020603050405020304" pitchFamily="18" charset="0"/>
                <a:cs typeface="Times New Roman" panose="02020603050405020304" pitchFamily="18" charset="0"/>
              </a:rPr>
              <a:t>торкеры</a:t>
            </a:r>
            <a:r>
              <a:rPr lang="ru-RU" sz="2000" dirty="0">
                <a:latin typeface="Times New Roman" panose="02020603050405020304" pitchFamily="18" charset="0"/>
                <a:cs typeface="Times New Roman" panose="02020603050405020304" pitchFamily="18" charset="0"/>
              </a:rPr>
              <a:t> (катушки), взаимодействующие с магнитным полем Земли для управления ориентацией.</a:t>
            </a:r>
          </a:p>
          <a:p>
            <a:pPr marL="742950" lvl="1" indent="-285750">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Магнитометры</a:t>
            </a:r>
          </a:p>
          <a:p>
            <a:pPr marL="742950" lvl="1" indent="-285750">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Гироскопы</a:t>
            </a:r>
          </a:p>
          <a:p>
            <a:pPr>
              <a:buFont typeface="Arial" panose="020B0604020202020204" pitchFamily="34" charset="0"/>
              <a:buChar char="•"/>
            </a:pPr>
            <a:r>
              <a:rPr lang="ru-RU" sz="2000" b="1" dirty="0">
                <a:latin typeface="Times New Roman" panose="02020603050405020304" pitchFamily="18" charset="0"/>
                <a:cs typeface="Times New Roman" panose="02020603050405020304" pitchFamily="18" charset="0"/>
              </a:rPr>
              <a:t>Газовые сопла</a:t>
            </a:r>
            <a:br>
              <a:rPr lang="ru-RU" sz="2000" dirty="0">
                <a:latin typeface="Times New Roman" panose="02020603050405020304" pitchFamily="18" charset="0"/>
                <a:cs typeface="Times New Roman" panose="02020603050405020304" pitchFamily="18" charset="0"/>
              </a:rPr>
            </a:br>
            <a:r>
              <a:rPr lang="ru-RU" sz="2000" dirty="0">
                <a:latin typeface="Times New Roman" panose="02020603050405020304" pitchFamily="18" charset="0"/>
                <a:cs typeface="Times New Roman" panose="02020603050405020304" pitchFamily="18" charset="0"/>
              </a:rPr>
              <a:t>Реактивные двигатели малой тяги изменяют ориентацию аппарата выбросом газа.</a:t>
            </a:r>
          </a:p>
          <a:p>
            <a:pPr marL="742950" lvl="1" indent="-285750">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Датчики давления в топливных магистралях — контролируют подачу топлива.</a:t>
            </a:r>
          </a:p>
          <a:p>
            <a:pPr marL="742950" lvl="1" indent="-285750">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Датчики положения сопел — следят за корректным положением двигательных устройств.</a:t>
            </a:r>
          </a:p>
          <a:p>
            <a:pPr>
              <a:buFont typeface="Arial" panose="020B0604020202020204" pitchFamily="34" charset="0"/>
              <a:buChar char="•"/>
            </a:pPr>
            <a:r>
              <a:rPr lang="ru-RU" sz="2000" b="1" dirty="0">
                <a:latin typeface="Times New Roman" panose="02020603050405020304" pitchFamily="18" charset="0"/>
                <a:cs typeface="Times New Roman" panose="02020603050405020304" pitchFamily="18" charset="0"/>
              </a:rPr>
              <a:t>Инерционные маховики</a:t>
            </a:r>
            <a:br>
              <a:rPr lang="ru-RU" sz="2000" dirty="0">
                <a:latin typeface="Times New Roman" panose="02020603050405020304" pitchFamily="18" charset="0"/>
                <a:cs typeface="Times New Roman" panose="02020603050405020304" pitchFamily="18" charset="0"/>
              </a:rPr>
            </a:br>
            <a:r>
              <a:rPr lang="ru-RU" sz="2000" dirty="0">
                <a:latin typeface="Times New Roman" panose="02020603050405020304" pitchFamily="18" charset="0"/>
                <a:cs typeface="Times New Roman" panose="02020603050405020304" pitchFamily="18" charset="0"/>
              </a:rPr>
              <a:t>Вращающиеся маховики или реакционные колёса создают управляющий момент для изменения ориентации.</a:t>
            </a:r>
          </a:p>
          <a:p>
            <a:pPr marL="742950" lvl="1" indent="-285750">
              <a:buFont typeface="Arial" panose="020B0604020202020204" pitchFamily="34" charset="0"/>
              <a:buChar char="•"/>
            </a:pPr>
            <a:r>
              <a:rPr lang="ru-RU" sz="2000" dirty="0" err="1">
                <a:latin typeface="Times New Roman" panose="02020603050405020304" pitchFamily="18" charset="0"/>
                <a:cs typeface="Times New Roman" panose="02020603050405020304" pitchFamily="18" charset="0"/>
              </a:rPr>
              <a:t>Энкодеры</a:t>
            </a:r>
            <a:r>
              <a:rPr lang="ru-RU" sz="2000" dirty="0">
                <a:latin typeface="Times New Roman" panose="02020603050405020304" pitchFamily="18" charset="0"/>
                <a:cs typeface="Times New Roman" panose="02020603050405020304" pitchFamily="18" charset="0"/>
              </a:rPr>
              <a:t> — измеряют угловое положение маховика.</a:t>
            </a:r>
          </a:p>
          <a:p>
            <a:pPr marL="742950" lvl="1" indent="-285750">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Датчики момента инерции — определяют параметры вращения.</a:t>
            </a:r>
          </a:p>
        </p:txBody>
      </p:sp>
    </p:spTree>
    <p:extLst>
      <p:ext uri="{BB962C8B-B14F-4D97-AF65-F5344CB8AC3E}">
        <p14:creationId xmlns:p14="http://schemas.microsoft.com/office/powerpoint/2010/main" val="306716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4F2763AE-8508-E050-FEB9-07AB70459D5B}"/>
              </a:ext>
            </a:extLst>
          </p:cNvPr>
          <p:cNvSpPr>
            <a:spLocks noGrp="1"/>
          </p:cNvSpPr>
          <p:nvPr>
            <p:ph type="sldNum" sz="quarter" idx="12"/>
          </p:nvPr>
        </p:nvSpPr>
        <p:spPr/>
        <p:txBody>
          <a:bodyPr/>
          <a:lstStyle/>
          <a:p>
            <a:fld id="{52237F93-75AE-440C-98BE-12EE260342C9}" type="slidenum">
              <a:rPr lang="ru-RU" smtClean="0"/>
              <a:t>6</a:t>
            </a:fld>
            <a:endParaRPr lang="ru-RU"/>
          </a:p>
        </p:txBody>
      </p:sp>
      <p:sp>
        <p:nvSpPr>
          <p:cNvPr id="4" name="TextBox 3">
            <a:extLst>
              <a:ext uri="{FF2B5EF4-FFF2-40B4-BE49-F238E27FC236}">
                <a16:creationId xmlns:a16="http://schemas.microsoft.com/office/drawing/2014/main" id="{8ACB9827-086B-63CC-21B6-7005E8C3585A}"/>
              </a:ext>
            </a:extLst>
          </p:cNvPr>
          <p:cNvSpPr txBox="1"/>
          <p:nvPr/>
        </p:nvSpPr>
        <p:spPr>
          <a:xfrm>
            <a:off x="270854" y="307478"/>
            <a:ext cx="6094378" cy="2862322"/>
          </a:xfrm>
          <a:prstGeom prst="rect">
            <a:avLst/>
          </a:prstGeom>
          <a:noFill/>
        </p:spPr>
        <p:txBody>
          <a:bodyPr wrap="square">
            <a:spAutoFit/>
          </a:bodyPr>
          <a:lstStyle/>
          <a:p>
            <a:r>
              <a:rPr lang="ru-RU" sz="2800" b="1" dirty="0">
                <a:latin typeface="Times New Roman" panose="02020603050405020304" pitchFamily="18" charset="0"/>
                <a:cs typeface="Times New Roman" panose="02020603050405020304" pitchFamily="18" charset="0"/>
              </a:rPr>
              <a:t>Двигатель-маховик или же реакционное колесо (англ. RW – </a:t>
            </a:r>
            <a:r>
              <a:rPr lang="ru-RU" sz="2800" b="1" dirty="0" err="1">
                <a:latin typeface="Times New Roman" panose="02020603050405020304" pitchFamily="18" charset="0"/>
                <a:cs typeface="Times New Roman" panose="02020603050405020304" pitchFamily="18" charset="0"/>
              </a:rPr>
              <a:t>Reaction</a:t>
            </a:r>
            <a:r>
              <a:rPr lang="ru-RU" sz="2800" b="1" dirty="0">
                <a:latin typeface="Times New Roman" panose="02020603050405020304" pitchFamily="18" charset="0"/>
                <a:cs typeface="Times New Roman" panose="02020603050405020304" pitchFamily="18" charset="0"/>
              </a:rPr>
              <a:t> </a:t>
            </a:r>
            <a:r>
              <a:rPr lang="ru-RU" sz="2800" b="1" dirty="0" err="1">
                <a:latin typeface="Times New Roman" panose="02020603050405020304" pitchFamily="18" charset="0"/>
                <a:cs typeface="Times New Roman" panose="02020603050405020304" pitchFamily="18" charset="0"/>
              </a:rPr>
              <a:t>Wheel</a:t>
            </a:r>
            <a:r>
              <a:rPr lang="en-US" sz="2800" b="1" dirty="0">
                <a:latin typeface="Times New Roman" panose="02020603050405020304" pitchFamily="18" charset="0"/>
                <a:cs typeface="Times New Roman" panose="02020603050405020304" pitchFamily="18" charset="0"/>
              </a:rPr>
              <a:t>)</a:t>
            </a:r>
            <a:r>
              <a:rPr lang="ru-RU" sz="2800" dirty="0">
                <a:latin typeface="Times New Roman" panose="02020603050405020304" pitchFamily="18" charset="0"/>
                <a:cs typeface="Times New Roman" panose="02020603050405020304" pitchFamily="18" charset="0"/>
              </a:rPr>
              <a:t> – </a:t>
            </a:r>
            <a:r>
              <a:rPr lang="ru-RU" sz="2400" dirty="0">
                <a:latin typeface="Times New Roman" panose="02020603050405020304" pitchFamily="18" charset="0"/>
                <a:cs typeface="Times New Roman" panose="02020603050405020304" pitchFamily="18" charset="0"/>
              </a:rPr>
              <a:t>это такое электромеханическое устройство системы ориентации и стабилизации, состоящее из электродвигателя с колесом, установленным на его вращающейся оси. </a:t>
            </a:r>
          </a:p>
        </p:txBody>
      </p:sp>
      <p:pic>
        <p:nvPicPr>
          <p:cNvPr id="5" name="Рисунок 4">
            <a:extLst>
              <a:ext uri="{FF2B5EF4-FFF2-40B4-BE49-F238E27FC236}">
                <a16:creationId xmlns:a16="http://schemas.microsoft.com/office/drawing/2014/main" id="{710DAFE0-7ECC-7474-4089-930BDBE28BAC}"/>
              </a:ext>
            </a:extLst>
          </p:cNvPr>
          <p:cNvPicPr>
            <a:picLocks noChangeAspect="1"/>
          </p:cNvPicPr>
          <p:nvPr/>
        </p:nvPicPr>
        <p:blipFill>
          <a:blip r:embed="rId2"/>
          <a:stretch>
            <a:fillRect/>
          </a:stretch>
        </p:blipFill>
        <p:spPr>
          <a:xfrm>
            <a:off x="515024" y="3571468"/>
            <a:ext cx="5262158" cy="2862321"/>
          </a:xfrm>
          <a:prstGeom prst="rect">
            <a:avLst/>
          </a:prstGeom>
        </p:spPr>
      </p:pic>
      <p:sp>
        <p:nvSpPr>
          <p:cNvPr id="7" name="TextBox 6">
            <a:extLst>
              <a:ext uri="{FF2B5EF4-FFF2-40B4-BE49-F238E27FC236}">
                <a16:creationId xmlns:a16="http://schemas.microsoft.com/office/drawing/2014/main" id="{45883528-283E-ACE7-34C3-61D3F6590FC2}"/>
              </a:ext>
            </a:extLst>
          </p:cNvPr>
          <p:cNvSpPr txBox="1"/>
          <p:nvPr/>
        </p:nvSpPr>
        <p:spPr>
          <a:xfrm>
            <a:off x="6414819" y="4048026"/>
            <a:ext cx="5683624" cy="2308324"/>
          </a:xfrm>
          <a:prstGeom prst="rect">
            <a:avLst/>
          </a:prstGeom>
          <a:noFill/>
        </p:spPr>
        <p:txBody>
          <a:bodyPr wrap="square">
            <a:spAutoFit/>
          </a:bodyPr>
          <a:lstStyle/>
          <a:p>
            <a:r>
              <a:rPr lang="ru-RU" sz="2400" dirty="0">
                <a:latin typeface="Times New Roman" panose="02020603050405020304" pitchFamily="18" charset="0"/>
                <a:cs typeface="Times New Roman" panose="02020603050405020304" pitchFamily="18" charset="0"/>
              </a:rPr>
              <a:t>Маховик функционирует в режиме позиционирования, что подразумевает его остановку после достижения необходимого числа оборотов, которые обеспечивают стабилизацию космического аппарата. </a:t>
            </a:r>
          </a:p>
        </p:txBody>
      </p:sp>
      <p:sp>
        <p:nvSpPr>
          <p:cNvPr id="9" name="TextBox 8">
            <a:extLst>
              <a:ext uri="{FF2B5EF4-FFF2-40B4-BE49-F238E27FC236}">
                <a16:creationId xmlns:a16="http://schemas.microsoft.com/office/drawing/2014/main" id="{4F1EB614-DC7F-9319-FB08-E172CABEB988}"/>
              </a:ext>
            </a:extLst>
          </p:cNvPr>
          <p:cNvSpPr txBox="1"/>
          <p:nvPr/>
        </p:nvSpPr>
        <p:spPr>
          <a:xfrm>
            <a:off x="6414819" y="289679"/>
            <a:ext cx="5503083" cy="3416320"/>
          </a:xfrm>
          <a:prstGeom prst="rect">
            <a:avLst/>
          </a:prstGeom>
          <a:noFill/>
        </p:spPr>
        <p:txBody>
          <a:bodyPr wrap="square">
            <a:spAutoFit/>
          </a:bodyPr>
          <a:lstStyle/>
          <a:p>
            <a:r>
              <a:rPr lang="ru-RU" sz="2400" dirty="0">
                <a:latin typeface="Times New Roman" panose="02020603050405020304" pitchFamily="18" charset="0"/>
                <a:cs typeface="Times New Roman" panose="02020603050405020304" pitchFamily="18" charset="0"/>
              </a:rPr>
              <a:t>Благодаря вращения центрированного тела маховика есть возможность компенсировать момент импульса или же создать его для ориентации космического аппарата. Такая система имеет высокую точность между другими системами, которые применяются на спутниках типа </a:t>
            </a:r>
            <a:r>
              <a:rPr lang="ru-RU" sz="2400" dirty="0" err="1">
                <a:latin typeface="Times New Roman" panose="02020603050405020304" pitchFamily="18" charset="0"/>
                <a:cs typeface="Times New Roman" panose="02020603050405020304" pitchFamily="18" charset="0"/>
              </a:rPr>
              <a:t>CubeSat</a:t>
            </a:r>
            <a:r>
              <a:rPr lang="ru-RU"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1574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EEF89FA-0BA8-4FE4-2B15-B83B27BBA9DF}"/>
              </a:ext>
            </a:extLst>
          </p:cNvPr>
          <p:cNvPicPr>
            <a:picLocks noChangeAspect="1"/>
          </p:cNvPicPr>
          <p:nvPr/>
        </p:nvPicPr>
        <p:blipFill>
          <a:blip r:embed="rId2"/>
          <a:stretch>
            <a:fillRect/>
          </a:stretch>
        </p:blipFill>
        <p:spPr>
          <a:xfrm>
            <a:off x="189585" y="885537"/>
            <a:ext cx="5710968" cy="5256585"/>
          </a:xfrm>
          <a:prstGeom prst="rect">
            <a:avLst/>
          </a:prstGeom>
        </p:spPr>
      </p:pic>
      <p:sp>
        <p:nvSpPr>
          <p:cNvPr id="5" name="TextBox 4">
            <a:extLst>
              <a:ext uri="{FF2B5EF4-FFF2-40B4-BE49-F238E27FC236}">
                <a16:creationId xmlns:a16="http://schemas.microsoft.com/office/drawing/2014/main" id="{0839AE35-09E8-1355-1FBF-F2AA25A40249}"/>
              </a:ext>
            </a:extLst>
          </p:cNvPr>
          <p:cNvSpPr txBox="1"/>
          <p:nvPr/>
        </p:nvSpPr>
        <p:spPr>
          <a:xfrm>
            <a:off x="1889493" y="465743"/>
            <a:ext cx="9666862" cy="1077218"/>
          </a:xfrm>
          <a:prstGeom prst="rect">
            <a:avLst/>
          </a:prstGeom>
          <a:noFill/>
        </p:spPr>
        <p:txBody>
          <a:bodyPr wrap="square">
            <a:spAutoFit/>
          </a:bodyPr>
          <a:lstStyle/>
          <a:p>
            <a:pPr marR="1270" lvl="1" algn="just"/>
            <a:r>
              <a:rPr lang="ru-RU" sz="3200" b="1" dirty="0">
                <a:effectLst/>
                <a:latin typeface="Times New Roman" panose="02020603050405020304" pitchFamily="18" charset="0"/>
                <a:ea typeface="Times New Roman" panose="02020603050405020304" pitchFamily="18" charset="0"/>
                <a:cs typeface="Times New Roman" panose="02020603050405020304" pitchFamily="18" charset="0"/>
              </a:rPr>
              <a:t>Расположение реакционных маховиков</a:t>
            </a:r>
          </a:p>
          <a:p>
            <a:pPr marR="1270" algn="just"/>
            <a:r>
              <a:rPr lang="ru-RU" sz="3200" dirty="0">
                <a:effectLst/>
                <a:latin typeface="Times New Roman" panose="02020603050405020304" pitchFamily="18" charset="0"/>
                <a:ea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848784-B2D5-5644-62F1-132B339108FD}"/>
                  </a:ext>
                </a:extLst>
              </p:cNvPr>
              <p:cNvSpPr txBox="1"/>
              <p:nvPr/>
            </p:nvSpPr>
            <p:spPr>
              <a:xfrm>
                <a:off x="6400500" y="1633571"/>
                <a:ext cx="5381443" cy="4417941"/>
              </a:xfrm>
              <a:prstGeom prst="rect">
                <a:avLst/>
              </a:prstGeom>
              <a:noFill/>
            </p:spPr>
            <p:txBody>
              <a:bodyPr wrap="square">
                <a:spAutoFit/>
              </a:bodyPr>
              <a:lstStyle/>
              <a:p>
                <a:pPr marR="1270" indent="450215" algn="just">
                  <a:buNone/>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Оси вращения маховиков выбраны по вершинам правильного тетраэдра, что позволяет равномерно распределить управляемость по осям. Направления осей задаются матрицей </a:t>
                </a:r>
                <a14:m>
                  <m:oMath xmlns:m="http://schemas.openxmlformats.org/officeDocument/2006/math">
                    <m:r>
                      <a:rPr lang="en-US" sz="2000" i="1">
                        <a:effectLst/>
                        <a:latin typeface="Cambria Math" panose="02040503050406030204" pitchFamily="18" charset="0"/>
                        <a:ea typeface="Times New Roman" panose="02020603050405020304" pitchFamily="18" charset="0"/>
                      </a:rPr>
                      <m:t>𝐴</m:t>
                    </m:r>
                    <m:r>
                      <a:rPr lang="ru-RU" sz="2000" i="1">
                        <a:effectLst/>
                        <a:latin typeface="Cambria Math" panose="02040503050406030204" pitchFamily="18" charset="0"/>
                        <a:ea typeface="Times New Roman" panose="02020603050405020304" pitchFamily="18" charset="0"/>
                      </a:rPr>
                      <m:t> ∈ </m:t>
                    </m:r>
                    <m:sSup>
                      <m:sSupPr>
                        <m:ctrlPr>
                          <a:rPr lang="ru-RU" sz="2000" i="1">
                            <a:effectLst/>
                            <a:latin typeface="Cambria Math" panose="02040503050406030204" pitchFamily="18" charset="0"/>
                            <a:ea typeface="Times New Roman" panose="02020603050405020304" pitchFamily="18" charset="0"/>
                          </a:rPr>
                        </m:ctrlPr>
                      </m:sSupPr>
                      <m:e>
                        <m:r>
                          <a:rPr lang="ru-RU" sz="2000" i="1">
                            <a:effectLst/>
                            <a:latin typeface="Cambria Math" panose="02040503050406030204" pitchFamily="18" charset="0"/>
                            <a:ea typeface="Times New Roman" panose="02020603050405020304" pitchFamily="18" charset="0"/>
                          </a:rPr>
                          <m:t>𝑅</m:t>
                        </m:r>
                      </m:e>
                      <m:sup>
                        <m:r>
                          <a:rPr lang="ru-RU" sz="2000" i="1">
                            <a:effectLst/>
                            <a:latin typeface="Cambria Math" panose="02040503050406030204" pitchFamily="18" charset="0"/>
                            <a:ea typeface="Times New Roman" panose="02020603050405020304" pitchFamily="18" charset="0"/>
                          </a:rPr>
                          <m:t>3×4</m:t>
                        </m:r>
                      </m:sup>
                    </m:sSup>
                  </m:oMath>
                </a14:m>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где каждый столбец соответствует единичному вектору направления момента от маховика  </a:t>
                </a:r>
              </a:p>
              <a:p>
                <a:pPr marR="1270" indent="450215" algn="just">
                  <a:buNone/>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R="1270">
                  <a:spcAft>
                    <a:spcPts val="1000"/>
                  </a:spcAft>
                  <a:buNone/>
                  <a:tabLst>
                    <a:tab pos="2969895" algn="ctr"/>
                    <a:tab pos="6299835" algn="r"/>
                  </a:tabLst>
                </a:pPr>
                <a:r>
                  <a:rPr lang="ru-RU" sz="2000" i="0"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000" i="1" smtClean="0">
                        <a:solidFill>
                          <a:schemeClr val="tx1"/>
                        </a:solidFill>
                        <a:effectLst/>
                        <a:latin typeface="Cambria Math" panose="02040503050406030204" pitchFamily="18" charset="0"/>
                        <a:ea typeface="Times New Roman" panose="02020603050405020304" pitchFamily="18" charset="0"/>
                      </a:rPr>
                      <m:t>𝐴</m:t>
                    </m:r>
                    <m:r>
                      <a:rPr lang="ru-RU" sz="2000" i="1">
                        <a:solidFill>
                          <a:schemeClr val="tx1"/>
                        </a:solidFill>
                        <a:effectLst/>
                        <a:latin typeface="Cambria Math" panose="02040503050406030204" pitchFamily="18" charset="0"/>
                        <a:ea typeface="Times New Roman" panose="02020603050405020304" pitchFamily="18" charset="0"/>
                      </a:rPr>
                      <m:t>=</m:t>
                    </m:r>
                    <m:f>
                      <m:fPr>
                        <m:ctrlPr>
                          <a:rPr lang="ru-RU" sz="2000" i="1">
                            <a:solidFill>
                              <a:schemeClr val="tx1"/>
                            </a:solidFill>
                            <a:effectLst/>
                            <a:latin typeface="Cambria Math" panose="02040503050406030204" pitchFamily="18" charset="0"/>
                            <a:ea typeface="Times New Roman" panose="02020603050405020304" pitchFamily="18" charset="0"/>
                          </a:rPr>
                        </m:ctrlPr>
                      </m:fPr>
                      <m:num>
                        <m:r>
                          <a:rPr lang="ru-RU" sz="2000" i="1">
                            <a:solidFill>
                              <a:schemeClr val="tx1"/>
                            </a:solidFill>
                            <a:effectLst/>
                            <a:latin typeface="Cambria Math" panose="02040503050406030204" pitchFamily="18" charset="0"/>
                            <a:ea typeface="Times New Roman" panose="02020603050405020304" pitchFamily="18" charset="0"/>
                          </a:rPr>
                          <m:t>1</m:t>
                        </m:r>
                      </m:num>
                      <m:den>
                        <m:rad>
                          <m:radPr>
                            <m:degHide m:val="on"/>
                            <m:ctrlPr>
                              <a:rPr lang="ru-RU" sz="2000" i="1">
                                <a:solidFill>
                                  <a:schemeClr val="tx1"/>
                                </a:solidFill>
                                <a:effectLst/>
                                <a:latin typeface="Cambria Math" panose="02040503050406030204" pitchFamily="18" charset="0"/>
                                <a:ea typeface="Times New Roman" panose="02020603050405020304" pitchFamily="18" charset="0"/>
                              </a:rPr>
                            </m:ctrlPr>
                          </m:radPr>
                          <m:deg/>
                          <m:e>
                            <m:r>
                              <a:rPr lang="ru-RU" sz="2000" i="1">
                                <a:solidFill>
                                  <a:schemeClr val="tx1"/>
                                </a:solidFill>
                                <a:effectLst/>
                                <a:latin typeface="Cambria Math" panose="02040503050406030204" pitchFamily="18" charset="0"/>
                                <a:ea typeface="Times New Roman" panose="02020603050405020304" pitchFamily="18" charset="0"/>
                              </a:rPr>
                              <m:t>3</m:t>
                            </m:r>
                          </m:e>
                        </m:rad>
                      </m:den>
                    </m:f>
                    <m:d>
                      <m:dPr>
                        <m:begChr m:val="["/>
                        <m:endChr m:val="]"/>
                        <m:ctrlPr>
                          <a:rPr lang="ru-RU" sz="2000" i="1">
                            <a:solidFill>
                              <a:schemeClr val="tx1"/>
                            </a:solidFill>
                            <a:effectLst/>
                            <a:latin typeface="Cambria Math" panose="02040503050406030204" pitchFamily="18" charset="0"/>
                            <a:ea typeface="Times New Roman" panose="02020603050405020304" pitchFamily="18" charset="0"/>
                          </a:rPr>
                        </m:ctrlPr>
                      </m:dPr>
                      <m:e>
                        <m:m>
                          <m:mPr>
                            <m:mcs>
                              <m:mc>
                                <m:mcPr>
                                  <m:count m:val="1"/>
                                  <m:mcJc m:val="center"/>
                                </m:mcPr>
                              </m:mc>
                            </m:mcs>
                            <m:ctrlPr>
                              <a:rPr lang="ru-RU" sz="2000" i="1">
                                <a:solidFill>
                                  <a:schemeClr val="tx1"/>
                                </a:solidFill>
                                <a:effectLst/>
                                <a:latin typeface="Cambria Math" panose="02040503050406030204" pitchFamily="18" charset="0"/>
                                <a:ea typeface="Times New Roman" panose="02020603050405020304" pitchFamily="18" charset="0"/>
                              </a:rPr>
                            </m:ctrlPr>
                          </m:mPr>
                          <m:mr>
                            <m:e>
                              <m:r>
                                <a:rPr lang="ru-RU" sz="2000" i="1">
                                  <a:solidFill>
                                    <a:schemeClr val="tx1"/>
                                  </a:solidFill>
                                  <a:effectLst/>
                                  <a:latin typeface="Cambria Math" panose="02040503050406030204" pitchFamily="18" charset="0"/>
                                  <a:ea typeface="Times New Roman" panose="02020603050405020304" pitchFamily="18" charset="0"/>
                                </a:rPr>
                                <m:t>1</m:t>
                              </m:r>
                            </m:e>
                          </m:mr>
                          <m:mr>
                            <m:e>
                              <m:r>
                                <a:rPr lang="ru-RU" sz="2000" i="1">
                                  <a:solidFill>
                                    <a:schemeClr val="tx1"/>
                                  </a:solidFill>
                                  <a:effectLst/>
                                  <a:latin typeface="Cambria Math" panose="02040503050406030204" pitchFamily="18" charset="0"/>
                                  <a:ea typeface="Times New Roman" panose="02020603050405020304" pitchFamily="18" charset="0"/>
                                </a:rPr>
                                <m:t>1</m:t>
                              </m:r>
                            </m:e>
                          </m:mr>
                          <m:mr>
                            <m:e>
                              <m:r>
                                <a:rPr lang="ru-RU" sz="2000" i="1">
                                  <a:solidFill>
                                    <a:schemeClr val="tx1"/>
                                  </a:solidFill>
                                  <a:effectLst/>
                                  <a:latin typeface="Cambria Math" panose="02040503050406030204" pitchFamily="18" charset="0"/>
                                  <a:ea typeface="Times New Roman" panose="02020603050405020304" pitchFamily="18" charset="0"/>
                                </a:rPr>
                                <m:t>1</m:t>
                              </m:r>
                            </m:e>
                          </m:mr>
                        </m:m>
                        <m:r>
                          <a:rPr lang="ru-RU" sz="2000" i="1">
                            <a:solidFill>
                              <a:schemeClr val="tx1"/>
                            </a:solidFill>
                            <a:effectLst/>
                            <a:latin typeface="Cambria Math" panose="02040503050406030204" pitchFamily="18" charset="0"/>
                            <a:ea typeface="Times New Roman" panose="02020603050405020304" pitchFamily="18" charset="0"/>
                          </a:rPr>
                          <m:t> </m:t>
                        </m:r>
                        <m:m>
                          <m:mPr>
                            <m:mcs>
                              <m:mc>
                                <m:mcPr>
                                  <m:count m:val="1"/>
                                  <m:mcJc m:val="center"/>
                                </m:mcPr>
                              </m:mc>
                            </m:mcs>
                            <m:ctrlPr>
                              <a:rPr lang="ru-RU" sz="2000" i="1">
                                <a:solidFill>
                                  <a:schemeClr val="tx1"/>
                                </a:solidFill>
                                <a:effectLst/>
                                <a:latin typeface="Cambria Math" panose="02040503050406030204" pitchFamily="18" charset="0"/>
                                <a:ea typeface="Times New Roman" panose="02020603050405020304" pitchFamily="18" charset="0"/>
                              </a:rPr>
                            </m:ctrlPr>
                          </m:mPr>
                          <m:mr>
                            <m:e>
                              <m:r>
                                <a:rPr lang="ru-RU" sz="2000" i="1">
                                  <a:solidFill>
                                    <a:schemeClr val="tx1"/>
                                  </a:solidFill>
                                  <a:effectLst/>
                                  <a:latin typeface="Cambria Math" panose="02040503050406030204" pitchFamily="18" charset="0"/>
                                  <a:ea typeface="Times New Roman" panose="02020603050405020304" pitchFamily="18" charset="0"/>
                                </a:rPr>
                                <m:t>1</m:t>
                              </m:r>
                            </m:e>
                          </m:mr>
                          <m:mr>
                            <m:e>
                              <m:r>
                                <a:rPr lang="ru-RU" sz="2000" i="1">
                                  <a:solidFill>
                                    <a:schemeClr val="tx1"/>
                                  </a:solidFill>
                                  <a:effectLst/>
                                  <a:latin typeface="Cambria Math" panose="02040503050406030204" pitchFamily="18" charset="0"/>
                                  <a:ea typeface="Times New Roman" panose="02020603050405020304" pitchFamily="18" charset="0"/>
                                </a:rPr>
                                <m:t>−1</m:t>
                              </m:r>
                            </m:e>
                          </m:mr>
                          <m:mr>
                            <m:e>
                              <m:r>
                                <a:rPr lang="ru-RU" sz="2000" i="1">
                                  <a:solidFill>
                                    <a:schemeClr val="tx1"/>
                                  </a:solidFill>
                                  <a:effectLst/>
                                  <a:latin typeface="Cambria Math" panose="02040503050406030204" pitchFamily="18" charset="0"/>
                                  <a:ea typeface="Times New Roman" panose="02020603050405020304" pitchFamily="18" charset="0"/>
                                </a:rPr>
                                <m:t>−1</m:t>
                              </m:r>
                            </m:e>
                          </m:mr>
                        </m:m>
                        <m:r>
                          <a:rPr lang="ru-RU" sz="2000" i="1">
                            <a:solidFill>
                              <a:schemeClr val="tx1"/>
                            </a:solidFill>
                            <a:effectLst/>
                            <a:latin typeface="Cambria Math" panose="02040503050406030204" pitchFamily="18" charset="0"/>
                            <a:ea typeface="Times New Roman" panose="02020603050405020304" pitchFamily="18" charset="0"/>
                          </a:rPr>
                          <m:t> </m:t>
                        </m:r>
                        <m:m>
                          <m:mPr>
                            <m:mcs>
                              <m:mc>
                                <m:mcPr>
                                  <m:count m:val="1"/>
                                  <m:mcJc m:val="center"/>
                                </m:mcPr>
                              </m:mc>
                            </m:mcs>
                            <m:ctrlPr>
                              <a:rPr lang="ru-RU" sz="2000" i="1">
                                <a:solidFill>
                                  <a:schemeClr val="tx1"/>
                                </a:solidFill>
                                <a:effectLst/>
                                <a:latin typeface="Cambria Math" panose="02040503050406030204" pitchFamily="18" charset="0"/>
                                <a:ea typeface="Times New Roman" panose="02020603050405020304" pitchFamily="18" charset="0"/>
                              </a:rPr>
                            </m:ctrlPr>
                          </m:mPr>
                          <m:mr>
                            <m:e>
                              <m:r>
                                <a:rPr lang="ru-RU" sz="2000" i="1">
                                  <a:solidFill>
                                    <a:schemeClr val="tx1"/>
                                  </a:solidFill>
                                  <a:effectLst/>
                                  <a:latin typeface="Cambria Math" panose="02040503050406030204" pitchFamily="18" charset="0"/>
                                  <a:ea typeface="Times New Roman" panose="02020603050405020304" pitchFamily="18" charset="0"/>
                                </a:rPr>
                                <m:t>−1</m:t>
                              </m:r>
                            </m:e>
                          </m:mr>
                          <m:mr>
                            <m:e>
                              <m:r>
                                <a:rPr lang="ru-RU" sz="2000" i="1">
                                  <a:solidFill>
                                    <a:schemeClr val="tx1"/>
                                  </a:solidFill>
                                  <a:effectLst/>
                                  <a:latin typeface="Cambria Math" panose="02040503050406030204" pitchFamily="18" charset="0"/>
                                  <a:ea typeface="Times New Roman" panose="02020603050405020304" pitchFamily="18" charset="0"/>
                                </a:rPr>
                                <m:t>1</m:t>
                              </m:r>
                            </m:e>
                          </m:mr>
                          <m:mr>
                            <m:e>
                              <m:r>
                                <a:rPr lang="ru-RU" sz="2000" i="1">
                                  <a:solidFill>
                                    <a:schemeClr val="tx1"/>
                                  </a:solidFill>
                                  <a:effectLst/>
                                  <a:latin typeface="Cambria Math" panose="02040503050406030204" pitchFamily="18" charset="0"/>
                                  <a:ea typeface="Times New Roman" panose="02020603050405020304" pitchFamily="18" charset="0"/>
                                </a:rPr>
                                <m:t>−1</m:t>
                              </m:r>
                            </m:e>
                          </m:mr>
                        </m:m>
                        <m:r>
                          <a:rPr lang="ru-RU" sz="2000" i="1">
                            <a:solidFill>
                              <a:schemeClr val="tx1"/>
                            </a:solidFill>
                            <a:effectLst/>
                            <a:latin typeface="Cambria Math" panose="02040503050406030204" pitchFamily="18" charset="0"/>
                            <a:ea typeface="Times New Roman" panose="02020603050405020304" pitchFamily="18" charset="0"/>
                          </a:rPr>
                          <m:t> </m:t>
                        </m:r>
                        <m:m>
                          <m:mPr>
                            <m:mcs>
                              <m:mc>
                                <m:mcPr>
                                  <m:count m:val="1"/>
                                  <m:mcJc m:val="center"/>
                                </m:mcPr>
                              </m:mc>
                            </m:mcs>
                            <m:ctrlPr>
                              <a:rPr lang="ru-RU" sz="2000" i="1">
                                <a:solidFill>
                                  <a:schemeClr val="tx1"/>
                                </a:solidFill>
                                <a:effectLst/>
                                <a:latin typeface="Cambria Math" panose="02040503050406030204" pitchFamily="18" charset="0"/>
                                <a:ea typeface="Times New Roman" panose="02020603050405020304" pitchFamily="18" charset="0"/>
                              </a:rPr>
                            </m:ctrlPr>
                          </m:mPr>
                          <m:mr>
                            <m:e>
                              <m:r>
                                <a:rPr lang="ru-RU" sz="2000" i="1">
                                  <a:solidFill>
                                    <a:schemeClr val="tx1"/>
                                  </a:solidFill>
                                  <a:effectLst/>
                                  <a:latin typeface="Cambria Math" panose="02040503050406030204" pitchFamily="18" charset="0"/>
                                  <a:ea typeface="Times New Roman" panose="02020603050405020304" pitchFamily="18" charset="0"/>
                                </a:rPr>
                                <m:t>−1</m:t>
                              </m:r>
                            </m:e>
                          </m:mr>
                          <m:mr>
                            <m:e>
                              <m:r>
                                <a:rPr lang="ru-RU" sz="2000" i="1">
                                  <a:solidFill>
                                    <a:schemeClr val="tx1"/>
                                  </a:solidFill>
                                  <a:effectLst/>
                                  <a:latin typeface="Cambria Math" panose="02040503050406030204" pitchFamily="18" charset="0"/>
                                  <a:ea typeface="Times New Roman" panose="02020603050405020304" pitchFamily="18" charset="0"/>
                                </a:rPr>
                                <m:t>−1</m:t>
                              </m:r>
                            </m:e>
                          </m:mr>
                          <m:mr>
                            <m:e>
                              <m:r>
                                <a:rPr lang="ru-RU" sz="2000" i="1">
                                  <a:solidFill>
                                    <a:schemeClr val="tx1"/>
                                  </a:solidFill>
                                  <a:effectLst/>
                                  <a:latin typeface="Cambria Math" panose="02040503050406030204" pitchFamily="18" charset="0"/>
                                  <a:ea typeface="Times New Roman" panose="02020603050405020304" pitchFamily="18" charset="0"/>
                                </a:rPr>
                                <m:t>1</m:t>
                              </m:r>
                            </m:e>
                          </m:mr>
                        </m:m>
                      </m:e>
                    </m:d>
                  </m:oMath>
                </a14:m>
                <a:r>
                  <a:rPr lang="ru-RU" sz="2000" i="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ru-RU" sz="2000" i="0"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u-RU" sz="2000" i="1" dirty="0">
                  <a:solidFill>
                    <a:srgbClr val="1F497D"/>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buNone/>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buNone/>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Каждая ось направлена от центра масс к вершинам тетраэдра. </a:t>
                </a:r>
                <a:endParaRPr lang="ru-RU" sz="20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17848784-B2D5-5644-62F1-132B339108FD}"/>
                  </a:ext>
                </a:extLst>
              </p:cNvPr>
              <p:cNvSpPr txBox="1">
                <a:spLocks noRot="1" noChangeAspect="1" noMove="1" noResize="1" noEditPoints="1" noAdjustHandles="1" noChangeArrowheads="1" noChangeShapeType="1" noTextEdit="1"/>
              </p:cNvSpPr>
              <p:nvPr/>
            </p:nvSpPr>
            <p:spPr>
              <a:xfrm>
                <a:off x="6400500" y="1633571"/>
                <a:ext cx="5381443" cy="4417941"/>
              </a:xfrm>
              <a:prstGeom prst="rect">
                <a:avLst/>
              </a:prstGeom>
              <a:blipFill>
                <a:blip r:embed="rId3"/>
                <a:stretch>
                  <a:fillRect l="-1246" t="-828" r="-1019" b="-1517"/>
                </a:stretch>
              </a:blipFill>
            </p:spPr>
            <p:txBody>
              <a:bodyPr/>
              <a:lstStyle/>
              <a:p>
                <a:r>
                  <a:rPr lang="ru-RU">
                    <a:noFill/>
                  </a:rPr>
                  <a:t> </a:t>
                </a:r>
              </a:p>
            </p:txBody>
          </p:sp>
        </mc:Fallback>
      </mc:AlternateContent>
      <p:sp>
        <p:nvSpPr>
          <p:cNvPr id="11" name="TextBox 10">
            <a:extLst>
              <a:ext uri="{FF2B5EF4-FFF2-40B4-BE49-F238E27FC236}">
                <a16:creationId xmlns:a16="http://schemas.microsoft.com/office/drawing/2014/main" id="{6E02A07E-6E43-5396-EF33-5CC530E8CD0F}"/>
              </a:ext>
            </a:extLst>
          </p:cNvPr>
          <p:cNvSpPr txBox="1"/>
          <p:nvPr/>
        </p:nvSpPr>
        <p:spPr>
          <a:xfrm>
            <a:off x="306122" y="6142122"/>
            <a:ext cx="6094378" cy="376834"/>
          </a:xfrm>
          <a:prstGeom prst="rect">
            <a:avLst/>
          </a:prstGeom>
          <a:noFill/>
        </p:spPr>
        <p:txBody>
          <a:bodyPr wrap="square">
            <a:spAutoFit/>
          </a:bodyPr>
          <a:lstStyle/>
          <a:p>
            <a:pPr marR="1270" indent="450215" algn="ctr">
              <a:lnSpc>
                <a:spcPct val="150000"/>
              </a:lnSpc>
            </a:pPr>
            <a:r>
              <a:rPr lang="ru-RU" sz="1400" dirty="0">
                <a:effectLst/>
                <a:latin typeface="Times New Roman" panose="02020603050405020304" pitchFamily="18" charset="0"/>
                <a:ea typeface="Times New Roman" panose="02020603050405020304" pitchFamily="18" charset="0"/>
              </a:rPr>
              <a:t>Расположение осей маховиков</a:t>
            </a:r>
          </a:p>
        </p:txBody>
      </p:sp>
    </p:spTree>
    <p:extLst>
      <p:ext uri="{BB962C8B-B14F-4D97-AF65-F5344CB8AC3E}">
        <p14:creationId xmlns:p14="http://schemas.microsoft.com/office/powerpoint/2010/main" val="32610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BC77CC9-3779-0B62-73E0-9B09324CC8D5}"/>
              </a:ext>
            </a:extLst>
          </p:cNvPr>
          <p:cNvPicPr>
            <a:picLocks noChangeAspect="1"/>
          </p:cNvPicPr>
          <p:nvPr/>
        </p:nvPicPr>
        <p:blipFill>
          <a:blip r:embed="rId2"/>
          <a:stretch>
            <a:fillRect/>
          </a:stretch>
        </p:blipFill>
        <p:spPr>
          <a:xfrm>
            <a:off x="6096000" y="1916350"/>
            <a:ext cx="6039950" cy="429962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906501-7257-A8D1-CA67-FF784C119A61}"/>
                  </a:ext>
                </a:extLst>
              </p:cNvPr>
              <p:cNvSpPr txBox="1"/>
              <p:nvPr/>
            </p:nvSpPr>
            <p:spPr>
              <a:xfrm>
                <a:off x="372083" y="1327549"/>
                <a:ext cx="5552062" cy="5211363"/>
              </a:xfrm>
              <a:prstGeom prst="rect">
                <a:avLst/>
              </a:prstGeom>
              <a:noFill/>
            </p:spPr>
            <p:txBody>
              <a:bodyPr wrap="square">
                <a:spAutoFit/>
              </a:bodyPr>
              <a:lstStyle/>
              <a:p>
                <a:pPr marR="1270" indent="540385" algn="just">
                  <a:buNone/>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Для того чтобы убедиться в том, что разработанная модель динамики и управления ориентирована адекватно, были выполнены следующие этапы верификации:</a:t>
                </a:r>
              </a:p>
              <a:p>
                <a:pPr marR="1270" lvl="0" algn="just"/>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1) Сравнение с аналитическим решением при постоянном внешнем моменте.</a:t>
                </a:r>
              </a:p>
              <a:p>
                <a:pPr>
                  <a:buNone/>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Для спутника без регулировки (</a:t>
                </a:r>
                <a14:m>
                  <m:oMath xmlns:m="http://schemas.openxmlformats.org/officeDocument/2006/math">
                    <m:sSub>
                      <m:sSubPr>
                        <m:ctrlPr>
                          <a:rPr lang="ru-RU" sz="2000" i="1">
                            <a:effectLst/>
                            <a:latin typeface="Cambria Math" panose="020405030504060302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𝑝</m:t>
                        </m:r>
                      </m:sub>
                    </m:s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=0, </m:t>
                    </m:r>
                    <m:sSub>
                      <m:sSubPr>
                        <m:ctrlPr>
                          <a:rPr lang="ru-RU" sz="2000" i="1">
                            <a:effectLst/>
                            <a:latin typeface="Cambria Math" panose="020405030504060302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𝑑</m:t>
                        </m:r>
                      </m:sub>
                    </m:s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при постоянном возмущающем моменте </a:t>
                </a:r>
                <a14:m>
                  <m:oMath xmlns:m="http://schemas.openxmlformats.org/officeDocument/2006/math">
                    <m:sSub>
                      <m:sSubPr>
                        <m:ctrlPr>
                          <a:rPr lang="ru-RU" sz="2000" i="1">
                            <a:effectLst/>
                            <a:latin typeface="Cambria Math" panose="020405030504060302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𝑑𝑖𝑠𝑡</m:t>
                        </m:r>
                      </m:sub>
                    </m:s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ru-RU" sz="2000" i="1">
                            <a:effectLst/>
                            <a:latin typeface="Cambria Math" panose="02040503050406030204" pitchFamily="18" charset="0"/>
                          </a:rPr>
                        </m:ctrlPr>
                      </m:sSupPr>
                      <m:e>
                        <m:d>
                          <m:dPr>
                            <m:begChr m:val="["/>
                            <m:endChr m:val="]"/>
                            <m:ctrlPr>
                              <a:rPr lang="ru-RU" sz="2000" i="1">
                                <a:effectLst/>
                                <a:latin typeface="Cambria Math" panose="02040503050406030204" pitchFamily="18" charset="0"/>
                              </a:rPr>
                            </m:ctrlPr>
                          </m:dPr>
                          <m:e>
                            <m:sSub>
                              <m:sSubPr>
                                <m:ctrlPr>
                                  <a:rPr lang="ru-RU" sz="2000" i="1">
                                    <a:effectLst/>
                                    <a:latin typeface="Cambria Math" panose="020405030504060302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,0,0</m:t>
                            </m:r>
                          </m:e>
                        </m:d>
                      </m:e>
                      <m:sup>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oMath>
                </a14:m>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спутник вращается с</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постоянной скоростью </a:t>
                </a:r>
                <a14:m>
                  <m:oMath xmlns:m="http://schemas.openxmlformats.org/officeDocument/2006/math">
                    <m:sSub>
                      <m:sSubPr>
                        <m:ctrlPr>
                          <a:rPr lang="ru-RU" sz="2000" i="1">
                            <a:effectLst/>
                            <a:latin typeface="Cambria Math" panose="02040503050406030204" pitchFamily="18" charset="0"/>
                          </a:rPr>
                        </m:ctrlPr>
                      </m:sSubPr>
                      <m:e>
                        <m:r>
                          <m:rPr>
                            <m:sty m:val="p"/>
                          </m:rPr>
                          <a:rPr lang="ru-RU" sz="2000">
                            <a:effectLst/>
                            <a:latin typeface="Cambria Math" panose="02040503050406030204" pitchFamily="18" charset="0"/>
                            <a:ea typeface="Times New Roman" panose="02020603050405020304" pitchFamily="18" charset="0"/>
                            <a:cs typeface="Times New Roman" panose="02020603050405020304" pitchFamily="18" charset="0"/>
                          </a:rPr>
                          <m:t>ω</m:t>
                        </m:r>
                      </m:e>
                      <m: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d>
                      <m:dPr>
                        <m:ctrlPr>
                          <a:rPr lang="ru-RU" sz="2000" i="1">
                            <a:effectLst/>
                            <a:latin typeface="Cambria Math" panose="02040503050406030204" pitchFamily="18" charset="0"/>
                          </a:rPr>
                        </m:ctrlPr>
                      </m:d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2000" i="1">
                            <a:effectLst/>
                            <a:latin typeface="Cambria Math" panose="02040503050406030204" pitchFamily="18" charset="0"/>
                          </a:rPr>
                        </m:ctrlPr>
                      </m:fPr>
                      <m:num>
                        <m:sSub>
                          <m:sSubPr>
                            <m:ctrlPr>
                              <a:rPr lang="ru-RU" sz="2000" i="1">
                                <a:effectLst/>
                                <a:latin typeface="Cambria Math" panose="020405030504060302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num>
                      <m:den>
                        <m:sSub>
                          <m:sSubPr>
                            <m:ctrlPr>
                              <a:rPr lang="ru-RU" sz="2000" i="1">
                                <a:effectLst/>
                                <a:latin typeface="Cambria Math" panose="020405030504060302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den>
                    </m:f>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𝑡</m:t>
                    </m:r>
                  </m:oMath>
                </a14:m>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В моделировании была проверена точность численного интегратора – максимальное отклонение </a:t>
                </a:r>
                <a14:m>
                  <m:oMath xmlns:m="http://schemas.openxmlformats.org/officeDocument/2006/math">
                    <m:sSub>
                      <m:sSubPr>
                        <m:ctrlPr>
                          <a:rPr lang="ru-RU" sz="2000" i="1">
                            <a:effectLst/>
                            <a:latin typeface="Cambria Math" panose="02040503050406030204" pitchFamily="18" charset="0"/>
                          </a:rPr>
                        </m:ctrlPr>
                      </m:sSubPr>
                      <m:e>
                        <m:r>
                          <m:rPr>
                            <m:sty m:val="p"/>
                          </m:rPr>
                          <a:rPr lang="ru-RU" sz="2000">
                            <a:effectLst/>
                            <a:latin typeface="Cambria Math" panose="02040503050406030204" pitchFamily="18" charset="0"/>
                            <a:ea typeface="Times New Roman" panose="02020603050405020304" pitchFamily="18" charset="0"/>
                            <a:cs typeface="Times New Roman" panose="02020603050405020304" pitchFamily="18" charset="0"/>
                          </a:rPr>
                          <m:t>ω</m:t>
                        </m:r>
                      </m:e>
                      <m: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от аналитического решения не превышало 0,2 % при внешнем моменте </a:t>
                </a:r>
                <a14:m>
                  <m:oMath xmlns:m="http://schemas.openxmlformats.org/officeDocument/2006/math">
                    <m:sSub>
                      <m:sSubPr>
                        <m:ctrlPr>
                          <a:rPr lang="ru-RU" sz="2000" i="1">
                            <a:effectLst/>
                            <a:latin typeface="Cambria Math" panose="02040503050406030204" pitchFamily="18" charset="0"/>
                          </a:rPr>
                        </m:ctrlPr>
                      </m:sSub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ru-RU" sz="2000" i="1">
                            <a:effectLst/>
                            <a:latin typeface="Cambria Math" panose="02040503050406030204" pitchFamily="18" charset="0"/>
                          </a:rPr>
                        </m:ctrlPr>
                      </m:sSupPr>
                      <m:e>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−5</m:t>
                        </m:r>
                      </m:sup>
                    </m:sSup>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ru-RU" sz="2000">
                        <a:effectLst/>
                        <a:latin typeface="Cambria Math" panose="02040503050406030204" pitchFamily="18" charset="0"/>
                        <a:ea typeface="Times New Roman" panose="02020603050405020304" pitchFamily="18" charset="0"/>
                        <a:cs typeface="Times New Roman" panose="02020603050405020304" pitchFamily="18" charset="0"/>
                      </a:rPr>
                      <m:t>Н⋅</m:t>
                    </m:r>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м</m:t>
                    </m:r>
                  </m:oMath>
                </a14:m>
                <a:b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b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на интервале 0…500 с. </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None/>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График представлен на рисунке </a:t>
                </a:r>
                <a:endParaRPr lang="ru-RU" sz="20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0D906501-7257-A8D1-CA67-FF784C119A61}"/>
                  </a:ext>
                </a:extLst>
              </p:cNvPr>
              <p:cNvSpPr txBox="1">
                <a:spLocks noRot="1" noChangeAspect="1" noMove="1" noResize="1" noEditPoints="1" noAdjustHandles="1" noChangeArrowheads="1" noChangeShapeType="1" noTextEdit="1"/>
              </p:cNvSpPr>
              <p:nvPr/>
            </p:nvSpPr>
            <p:spPr>
              <a:xfrm>
                <a:off x="372083" y="1327549"/>
                <a:ext cx="5552062" cy="5211363"/>
              </a:xfrm>
              <a:prstGeom prst="rect">
                <a:avLst/>
              </a:prstGeom>
              <a:blipFill>
                <a:blip r:embed="rId3"/>
                <a:stretch>
                  <a:fillRect l="-1098" t="-702" r="-1207" b="-1170"/>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53C834AC-73AC-18C4-8851-3603B074F061}"/>
              </a:ext>
            </a:extLst>
          </p:cNvPr>
          <p:cNvSpPr txBox="1"/>
          <p:nvPr/>
        </p:nvSpPr>
        <p:spPr>
          <a:xfrm>
            <a:off x="2009167" y="472532"/>
            <a:ext cx="8173665" cy="523220"/>
          </a:xfrm>
          <a:prstGeom prst="rect">
            <a:avLst/>
          </a:prstGeom>
          <a:noFill/>
        </p:spPr>
        <p:txBody>
          <a:bodyPr wrap="square">
            <a:spAutoFit/>
          </a:bodyPr>
          <a:lstStyle/>
          <a:p>
            <a:r>
              <a:rPr lang="ru-RU" sz="2800" b="1" dirty="0">
                <a:effectLst/>
                <a:latin typeface="Times New Roman" panose="02020603050405020304" pitchFamily="18" charset="0"/>
                <a:ea typeface="Times New Roman" panose="02020603050405020304" pitchFamily="18" charset="0"/>
              </a:rPr>
              <a:t>Численное моделирование системы ориентации</a:t>
            </a:r>
            <a:endParaRPr lang="ru-RU" sz="2800" b="1" dirty="0"/>
          </a:p>
        </p:txBody>
      </p:sp>
      <p:sp>
        <p:nvSpPr>
          <p:cNvPr id="9" name="TextBox 8">
            <a:extLst>
              <a:ext uri="{FF2B5EF4-FFF2-40B4-BE49-F238E27FC236}">
                <a16:creationId xmlns:a16="http://schemas.microsoft.com/office/drawing/2014/main" id="{4481B297-63AA-9C57-C6AB-9485AA87897A}"/>
              </a:ext>
            </a:extLst>
          </p:cNvPr>
          <p:cNvSpPr txBox="1"/>
          <p:nvPr/>
        </p:nvSpPr>
        <p:spPr>
          <a:xfrm>
            <a:off x="6026980" y="6215975"/>
            <a:ext cx="6108970" cy="376834"/>
          </a:xfrm>
          <a:prstGeom prst="rect">
            <a:avLst/>
          </a:prstGeom>
          <a:noFill/>
        </p:spPr>
        <p:txBody>
          <a:bodyPr wrap="square">
            <a:spAutoFit/>
          </a:bodyPr>
          <a:lstStyle/>
          <a:p>
            <a:pPr marR="1270" indent="540385" algn="ctr">
              <a:lnSpc>
                <a:spcPct val="150000"/>
              </a:lnSpc>
            </a:pPr>
            <a:r>
              <a:rPr lang="en-US" sz="1400" dirty="0">
                <a:effectLst/>
                <a:latin typeface="Times New Roman" panose="02020603050405020304" pitchFamily="18" charset="0"/>
                <a:ea typeface="Times New Roman" panose="02020603050405020304" pitchFamily="18" charset="0"/>
              </a:rPr>
              <a:t>C</a:t>
            </a:r>
            <a:r>
              <a:rPr lang="ru-RU" sz="1400" dirty="0" err="1">
                <a:effectLst/>
                <a:latin typeface="Times New Roman" panose="02020603050405020304" pitchFamily="18" charset="0"/>
                <a:ea typeface="Times New Roman" panose="02020603050405020304" pitchFamily="18" charset="0"/>
              </a:rPr>
              <a:t>корость</a:t>
            </a:r>
            <a:r>
              <a:rPr lang="ru-RU" sz="1400" dirty="0">
                <a:effectLst/>
                <a:latin typeface="Times New Roman" panose="02020603050405020304" pitchFamily="18" charset="0"/>
                <a:ea typeface="Times New Roman" panose="02020603050405020304" pitchFamily="18" charset="0"/>
              </a:rPr>
              <a:t> спутника при постоянном внешнем моменте</a:t>
            </a:r>
          </a:p>
        </p:txBody>
      </p:sp>
    </p:spTree>
    <p:extLst>
      <p:ext uri="{BB962C8B-B14F-4D97-AF65-F5344CB8AC3E}">
        <p14:creationId xmlns:p14="http://schemas.microsoft.com/office/powerpoint/2010/main" val="4043710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DBF4E29-E91A-1E82-5615-60D0E9113762}"/>
              </a:ext>
            </a:extLst>
          </p:cNvPr>
          <p:cNvSpPr>
            <a:spLocks noGrp="1"/>
          </p:cNvSpPr>
          <p:nvPr>
            <p:ph type="sldNum" sz="quarter" idx="12"/>
          </p:nvPr>
        </p:nvSpPr>
        <p:spPr/>
        <p:txBody>
          <a:bodyPr/>
          <a:lstStyle/>
          <a:p>
            <a:fld id="{52237F93-75AE-440C-98BE-12EE260342C9}" type="slidenum">
              <a:rPr lang="ru-RU" smtClean="0"/>
              <a:t>9</a:t>
            </a:fld>
            <a:endParaRPr lang="ru-RU" dirty="0"/>
          </a:p>
        </p:txBody>
      </p:sp>
      <p:pic>
        <p:nvPicPr>
          <p:cNvPr id="3" name="Рисунок 2">
            <a:extLst>
              <a:ext uri="{FF2B5EF4-FFF2-40B4-BE49-F238E27FC236}">
                <a16:creationId xmlns:a16="http://schemas.microsoft.com/office/drawing/2014/main" id="{EE562976-C98B-C3E4-B593-9A531245763C}"/>
              </a:ext>
            </a:extLst>
          </p:cNvPr>
          <p:cNvPicPr>
            <a:picLocks noChangeAspect="1"/>
          </p:cNvPicPr>
          <p:nvPr/>
        </p:nvPicPr>
        <p:blipFill>
          <a:blip r:embed="rId2"/>
          <a:stretch>
            <a:fillRect/>
          </a:stretch>
        </p:blipFill>
        <p:spPr>
          <a:xfrm>
            <a:off x="89125" y="560134"/>
            <a:ext cx="7033569" cy="494153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6999C13-3144-94CB-E132-23F702EEB7CE}"/>
                  </a:ext>
                </a:extLst>
              </p:cNvPr>
              <p:cNvSpPr txBox="1"/>
              <p:nvPr/>
            </p:nvSpPr>
            <p:spPr>
              <a:xfrm>
                <a:off x="7122694" y="814869"/>
                <a:ext cx="4586613" cy="3905300"/>
              </a:xfrm>
              <a:prstGeom prst="rect">
                <a:avLst/>
              </a:prstGeom>
              <a:noFill/>
            </p:spPr>
            <p:txBody>
              <a:bodyPr wrap="square">
                <a:spAutoFit/>
              </a:bodyPr>
              <a:lstStyle/>
              <a:p>
                <a:pPr marR="1270" lvl="0" algn="just"/>
                <a:r>
                  <a:rPr lang="ru-RU" sz="2400" dirty="0">
                    <a:effectLst/>
                    <a:latin typeface="Times New Roman" panose="02020603050405020304" pitchFamily="18" charset="0"/>
                    <a:ea typeface="Times New Roman" panose="02020603050405020304" pitchFamily="18" charset="0"/>
                  </a:rPr>
                  <a:t>2) Сохранение начальной углового скорости.</a:t>
                </a:r>
                <a:endParaRPr lang="en-US" sz="2400" dirty="0">
                  <a:effectLst/>
                  <a:latin typeface="Times New Roman" panose="02020603050405020304" pitchFamily="18" charset="0"/>
                  <a:ea typeface="Times New Roman" panose="02020603050405020304" pitchFamily="18" charset="0"/>
                </a:endParaRPr>
              </a:p>
              <a:p>
                <a:pPr marR="1270" lvl="0" algn="just"/>
                <a:r>
                  <a:rPr lang="ru-RU" sz="2400" dirty="0">
                    <a:effectLst/>
                    <a:latin typeface="Times New Roman" panose="02020603050405020304" pitchFamily="18" charset="0"/>
                    <a:ea typeface="Times New Roman" panose="02020603050405020304" pitchFamily="18" charset="0"/>
                  </a:rPr>
                  <a:t>При отключенных маховиках (</a:t>
                </a:r>
                <a14:m>
                  <m:oMath xmlns:m="http://schemas.openxmlformats.org/officeDocument/2006/math">
                    <m:sSub>
                      <m:sSubPr>
                        <m:ctrlPr>
                          <a:rPr lang="ru-RU" sz="2400" i="1">
                            <a:effectLst/>
                            <a:latin typeface="Cambria Math" panose="02040503050406030204" pitchFamily="18" charset="0"/>
                            <a:ea typeface="Times New Roman" panose="02020603050405020304" pitchFamily="18" charset="0"/>
                          </a:rPr>
                        </m:ctrlPr>
                      </m:sSubPr>
                      <m:e>
                        <m:r>
                          <m:rPr>
                            <m:sty m:val="p"/>
                          </m:rPr>
                          <a:rPr lang="ru-RU" sz="2400">
                            <a:effectLst/>
                            <a:latin typeface="Cambria Math" panose="02040503050406030204" pitchFamily="18" charset="0"/>
                            <a:ea typeface="Times New Roman" panose="02020603050405020304" pitchFamily="18" charset="0"/>
                          </a:rPr>
                          <m:t>τ</m:t>
                        </m:r>
                      </m:e>
                      <m:sub>
                        <m:r>
                          <a:rPr lang="en-US" sz="2400" i="1">
                            <a:effectLst/>
                            <a:latin typeface="Cambria Math" panose="02040503050406030204" pitchFamily="18" charset="0"/>
                            <a:ea typeface="Times New Roman" panose="02020603050405020304" pitchFamily="18" charset="0"/>
                          </a:rPr>
                          <m:t>𝑖</m:t>
                        </m:r>
                      </m:sub>
                    </m:sSub>
                  </m:oMath>
                </a14:m>
                <a:r>
                  <a:rPr lang="ru-RU" sz="2400" dirty="0">
                    <a:effectLst/>
                    <a:latin typeface="Times New Roman" panose="02020603050405020304" pitchFamily="18" charset="0"/>
                    <a:ea typeface="Times New Roman" panose="02020603050405020304" pitchFamily="18" charset="0"/>
                  </a:rPr>
                  <a:t>=0) и отсутствии внешних моментов система должна сохранять первоначальный угловой момент нулевым. Были проведены тесты с </a:t>
                </a:r>
                <a14:m>
                  <m:oMath xmlns:m="http://schemas.openxmlformats.org/officeDocument/2006/math">
                    <m:sSub>
                      <m:sSubPr>
                        <m:ctrlPr>
                          <a:rPr lang="ru-RU" sz="2400" i="1">
                            <a:effectLst/>
                            <a:latin typeface="Cambria Math" panose="02040503050406030204" pitchFamily="18" charset="0"/>
                            <a:ea typeface="Times New Roman" panose="02020603050405020304" pitchFamily="18" charset="0"/>
                          </a:rPr>
                        </m:ctrlPr>
                      </m:sSubPr>
                      <m:e>
                        <m:r>
                          <m:rPr>
                            <m:sty m:val="p"/>
                          </m:rPr>
                          <a:rPr lang="ru-RU" sz="2400">
                            <a:effectLst/>
                            <a:latin typeface="Cambria Math" panose="02040503050406030204" pitchFamily="18" charset="0"/>
                            <a:ea typeface="Times New Roman" panose="02020603050405020304" pitchFamily="18" charset="0"/>
                          </a:rPr>
                          <m:t>ω</m:t>
                        </m:r>
                      </m:e>
                      <m:sub>
                        <m:r>
                          <a:rPr lang="ru-RU" sz="2400" i="1">
                            <a:effectLst/>
                            <a:latin typeface="Cambria Math" panose="02040503050406030204" pitchFamily="18" charset="0"/>
                            <a:ea typeface="Times New Roman" panose="02020603050405020304" pitchFamily="18" charset="0"/>
                          </a:rPr>
                          <m:t>0</m:t>
                        </m:r>
                      </m:sub>
                    </m:sSub>
                    <m:r>
                      <a:rPr lang="ru-RU" sz="2400" i="1">
                        <a:effectLst/>
                        <a:latin typeface="Cambria Math" panose="02040503050406030204" pitchFamily="18" charset="0"/>
                        <a:ea typeface="Times New Roman" panose="02020603050405020304" pitchFamily="18" charset="0"/>
                      </a:rPr>
                      <m:t>=</m:t>
                    </m:r>
                    <m:d>
                      <m:dPr>
                        <m:begChr m:val="["/>
                        <m:endChr m:val="]"/>
                        <m:ctrlPr>
                          <a:rPr lang="ru-RU" sz="2400" i="1">
                            <a:effectLst/>
                            <a:latin typeface="Cambria Math" panose="02040503050406030204" pitchFamily="18" charset="0"/>
                            <a:ea typeface="Times New Roman" panose="02020603050405020304" pitchFamily="18" charset="0"/>
                          </a:rPr>
                        </m:ctrlPr>
                      </m:dPr>
                      <m:e>
                        <m:r>
                          <a:rPr lang="ru-RU" sz="2400" i="1">
                            <a:effectLst/>
                            <a:latin typeface="Cambria Math" panose="02040503050406030204" pitchFamily="18" charset="0"/>
                            <a:ea typeface="Times New Roman" panose="02020603050405020304" pitchFamily="18" charset="0"/>
                          </a:rPr>
                          <m:t>0.5 0 0</m:t>
                        </m:r>
                      </m:e>
                    </m:d>
                    <m:f>
                      <m:fPr>
                        <m:ctrlPr>
                          <a:rPr lang="ru-RU" sz="2400" i="1">
                            <a:effectLst/>
                            <a:latin typeface="Cambria Math" panose="02040503050406030204" pitchFamily="18" charset="0"/>
                            <a:ea typeface="Times New Roman" panose="02020603050405020304" pitchFamily="18" charset="0"/>
                          </a:rPr>
                        </m:ctrlPr>
                      </m:fPr>
                      <m:num>
                        <m:r>
                          <a:rPr lang="ru-RU" sz="2400" i="1">
                            <a:effectLst/>
                            <a:latin typeface="Cambria Math" panose="02040503050406030204" pitchFamily="18" charset="0"/>
                            <a:ea typeface="Times New Roman" panose="02020603050405020304" pitchFamily="18" charset="0"/>
                          </a:rPr>
                          <m:t>рад</m:t>
                        </m:r>
                      </m:num>
                      <m:den>
                        <m:r>
                          <a:rPr lang="ru-RU" sz="2400" i="1">
                            <a:effectLst/>
                            <a:latin typeface="Cambria Math" panose="02040503050406030204" pitchFamily="18" charset="0"/>
                            <a:ea typeface="Times New Roman" panose="02020603050405020304" pitchFamily="18" charset="0"/>
                          </a:rPr>
                          <m:t>𝑐</m:t>
                        </m:r>
                      </m:den>
                    </m:f>
                  </m:oMath>
                </a14:m>
                <a:r>
                  <a:rPr lang="ru-RU" sz="24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ru-RU" sz="2400" i="1">
                            <a:effectLst/>
                            <a:latin typeface="Cambria Math" panose="02040503050406030204" pitchFamily="18" charset="0"/>
                            <a:ea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rPr>
                          <m:t>𝑀</m:t>
                        </m:r>
                      </m:e>
                      <m:sub>
                        <m:r>
                          <a:rPr lang="en-US" sz="2400" i="1">
                            <a:effectLst/>
                            <a:latin typeface="Cambria Math" panose="02040503050406030204" pitchFamily="18" charset="0"/>
                            <a:ea typeface="Times New Roman" panose="02020603050405020304" pitchFamily="18" charset="0"/>
                          </a:rPr>
                          <m:t>𝑑𝑖𝑠𝑡</m:t>
                        </m:r>
                      </m:sub>
                    </m:sSub>
                    <m:r>
                      <a:rPr lang="ru-RU" sz="2400" i="1">
                        <a:effectLst/>
                        <a:latin typeface="Cambria Math" panose="02040503050406030204" pitchFamily="18" charset="0"/>
                        <a:ea typeface="Times New Roman" panose="02020603050405020304" pitchFamily="18" charset="0"/>
                      </a:rPr>
                      <m:t>=0</m:t>
                    </m:r>
                  </m:oMath>
                </a14:m>
                <a:r>
                  <a:rPr lang="ru-RU" sz="2400" dirty="0">
                    <a:effectLst/>
                    <a:latin typeface="Times New Roman" panose="02020603050405020304" pitchFamily="18" charset="0"/>
                    <a:ea typeface="Times New Roman" panose="02020603050405020304" pitchFamily="18" charset="0"/>
                  </a:rPr>
                  <a:t> – угловая скорость оставалась постоянной.</a:t>
                </a:r>
              </a:p>
            </p:txBody>
          </p:sp>
        </mc:Choice>
        <mc:Fallback xmlns="">
          <p:sp>
            <p:nvSpPr>
              <p:cNvPr id="5" name="TextBox 4">
                <a:extLst>
                  <a:ext uri="{FF2B5EF4-FFF2-40B4-BE49-F238E27FC236}">
                    <a16:creationId xmlns:a16="http://schemas.microsoft.com/office/drawing/2014/main" id="{56999C13-3144-94CB-E132-23F702EEB7CE}"/>
                  </a:ext>
                </a:extLst>
              </p:cNvPr>
              <p:cNvSpPr txBox="1">
                <a:spLocks noRot="1" noChangeAspect="1" noMove="1" noResize="1" noEditPoints="1" noAdjustHandles="1" noChangeArrowheads="1" noChangeShapeType="1" noTextEdit="1"/>
              </p:cNvSpPr>
              <p:nvPr/>
            </p:nvSpPr>
            <p:spPr>
              <a:xfrm>
                <a:off x="7122694" y="814869"/>
                <a:ext cx="4586613" cy="3905300"/>
              </a:xfrm>
              <a:prstGeom prst="rect">
                <a:avLst/>
              </a:prstGeom>
              <a:blipFill>
                <a:blip r:embed="rId3"/>
                <a:stretch>
                  <a:fillRect l="-1992" t="-1250" r="-1992" b="-2813"/>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AC08BA16-403F-A7A3-6885-D049D8A47FB7}"/>
              </a:ext>
            </a:extLst>
          </p:cNvPr>
          <p:cNvSpPr txBox="1"/>
          <p:nvPr/>
        </p:nvSpPr>
        <p:spPr>
          <a:xfrm>
            <a:off x="482308" y="5651535"/>
            <a:ext cx="6094378" cy="646331"/>
          </a:xfrm>
          <a:prstGeom prst="rect">
            <a:avLst/>
          </a:prstGeom>
          <a:noFill/>
        </p:spPr>
        <p:txBody>
          <a:bodyPr wrap="square">
            <a:spAutoFit/>
          </a:bodyPr>
          <a:lstStyle/>
          <a:p>
            <a:pPr algn="ctr"/>
            <a:r>
              <a:rPr lang="ru-RU" sz="1800" dirty="0">
                <a:effectLst/>
                <a:latin typeface="Times New Roman" panose="02020603050405020304" pitchFamily="18" charset="0"/>
                <a:ea typeface="Times New Roman" panose="02020603050405020304" pitchFamily="18" charset="0"/>
              </a:rPr>
              <a:t>Постоянная начальная скорость спутника в отсутствии внешних моментов</a:t>
            </a:r>
            <a:endParaRPr lang="ru-RU" dirty="0"/>
          </a:p>
        </p:txBody>
      </p:sp>
    </p:spTree>
    <p:extLst>
      <p:ext uri="{BB962C8B-B14F-4D97-AF65-F5344CB8AC3E}">
        <p14:creationId xmlns:p14="http://schemas.microsoft.com/office/powerpoint/2010/main" val="143807074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6237</TotalTime>
  <Words>1609</Words>
  <Application>Microsoft Office PowerPoint</Application>
  <PresentationFormat>Widescreen</PresentationFormat>
  <Paragraphs>162</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Cambria Math</vt:lpstr>
      <vt:lpstr>StarSymbol</vt:lpstr>
      <vt:lpstr>Symbol</vt:lpstr>
      <vt:lpstr>Times New Roman</vt:lpstr>
      <vt:lpstr>Wingdings</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Псевдообратная матрица Мура-Пенроуза</vt:lpstr>
      <vt:lpstr>Регуляция Тихонова</vt:lpstr>
      <vt:lpstr>Сравнение матрицы Мура-Пенроуза и Регуляции Тихонова</vt:lpstr>
      <vt:lpstr>Сравнение матрицы Мура-Пенроуза и Регуляции Тихонова</vt:lpstr>
      <vt:lpstr>Сравнение матрицы Мура-Пенроуза и Регуляции Тихонова</vt:lpstr>
      <vt:lpstr>Сравнение матрицы Мура-Пенроуза и Регуляции Тихонова</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Вычислитель</dc:creator>
  <cp:lastModifiedBy>Илья Белан</cp:lastModifiedBy>
  <cp:revision>283</cp:revision>
  <dcterms:created xsi:type="dcterms:W3CDTF">2022-06-04T12:19:59Z</dcterms:created>
  <dcterms:modified xsi:type="dcterms:W3CDTF">2025-06-04T22:30:28Z</dcterms:modified>
</cp:coreProperties>
</file>